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265" r:id="rId2"/>
    <p:sldId id="266" r:id="rId3"/>
    <p:sldId id="267" r:id="rId4"/>
    <p:sldId id="288" r:id="rId5"/>
    <p:sldId id="289" r:id="rId6"/>
    <p:sldId id="269" r:id="rId7"/>
    <p:sldId id="290" r:id="rId8"/>
    <p:sldId id="272" r:id="rId9"/>
    <p:sldId id="271" r:id="rId10"/>
    <p:sldId id="283" r:id="rId11"/>
    <p:sldId id="270" r:id="rId12"/>
    <p:sldId id="279" r:id="rId13"/>
    <p:sldId id="282" r:id="rId14"/>
    <p:sldId id="280" r:id="rId15"/>
    <p:sldId id="281" r:id="rId16"/>
    <p:sldId id="256" r:id="rId17"/>
    <p:sldId id="287" r:id="rId18"/>
    <p:sldId id="293" r:id="rId19"/>
    <p:sldId id="263" r:id="rId20"/>
    <p:sldId id="292" r:id="rId21"/>
    <p:sldId id="294" r:id="rId22"/>
    <p:sldId id="295" r:id="rId23"/>
    <p:sldId id="260" r:id="rId24"/>
    <p:sldId id="259" r:id="rId25"/>
    <p:sldId id="291" r:id="rId26"/>
    <p:sldId id="296" r:id="rId27"/>
    <p:sldId id="297" r:id="rId28"/>
    <p:sldId id="299" r:id="rId29"/>
    <p:sldId id="298"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CCAE3-1CEF-4941-B71D-E87048BDC822}" v="2" dt="2021-09-30T02:56:45.2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898"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Douglas" userId="47e10fb7-f329-4951-bd7e-1a8109adb62e" providerId="ADAL" clId="{A9CCCAE3-1CEF-4941-B71D-E87048BDC822}"/>
    <pc:docChg chg="custSel delSld modSld">
      <pc:chgData name="Allan Douglas" userId="47e10fb7-f329-4951-bd7e-1a8109adb62e" providerId="ADAL" clId="{A9CCCAE3-1CEF-4941-B71D-E87048BDC822}" dt="2021-09-30T02:57:43.868" v="10" actId="20577"/>
      <pc:docMkLst>
        <pc:docMk/>
      </pc:docMkLst>
      <pc:sldChg chg="modSp mod">
        <pc:chgData name="Allan Douglas" userId="47e10fb7-f329-4951-bd7e-1a8109adb62e" providerId="ADAL" clId="{A9CCCAE3-1CEF-4941-B71D-E87048BDC822}" dt="2021-09-30T02:54:29.145" v="0" actId="20577"/>
        <pc:sldMkLst>
          <pc:docMk/>
          <pc:sldMk cId="3442069341" sldId="265"/>
        </pc:sldMkLst>
        <pc:spChg chg="mod">
          <ac:chgData name="Allan Douglas" userId="47e10fb7-f329-4951-bd7e-1a8109adb62e" providerId="ADAL" clId="{A9CCCAE3-1CEF-4941-B71D-E87048BDC822}" dt="2021-09-30T02:54:29.145" v="0" actId="20577"/>
          <ac:spMkLst>
            <pc:docMk/>
            <pc:sldMk cId="3442069341" sldId="265"/>
            <ac:spMk id="2050" creationId="{00000000-0000-0000-0000-000000000000}"/>
          </ac:spMkLst>
        </pc:spChg>
      </pc:sldChg>
      <pc:sldChg chg="modSp mod">
        <pc:chgData name="Allan Douglas" userId="47e10fb7-f329-4951-bd7e-1a8109adb62e" providerId="ADAL" clId="{A9CCCAE3-1CEF-4941-B71D-E87048BDC822}" dt="2021-09-30T02:54:34.243" v="1" actId="20577"/>
        <pc:sldMkLst>
          <pc:docMk/>
          <pc:sldMk cId="2220025990" sldId="266"/>
        </pc:sldMkLst>
        <pc:spChg chg="mod">
          <ac:chgData name="Allan Douglas" userId="47e10fb7-f329-4951-bd7e-1a8109adb62e" providerId="ADAL" clId="{A9CCCAE3-1CEF-4941-B71D-E87048BDC822}" dt="2021-09-30T02:54:34.243" v="1" actId="20577"/>
          <ac:spMkLst>
            <pc:docMk/>
            <pc:sldMk cId="2220025990" sldId="266"/>
            <ac:spMk id="3" creationId="{00000000-0000-0000-0000-000000000000}"/>
          </ac:spMkLst>
        </pc:spChg>
      </pc:sldChg>
      <pc:sldChg chg="addSp delSp modSp mod">
        <pc:chgData name="Allan Douglas" userId="47e10fb7-f329-4951-bd7e-1a8109adb62e" providerId="ADAL" clId="{A9CCCAE3-1CEF-4941-B71D-E87048BDC822}" dt="2021-09-30T02:56:52.200" v="7" actId="14100"/>
        <pc:sldMkLst>
          <pc:docMk/>
          <pc:sldMk cId="478641852" sldId="290"/>
        </pc:sldMkLst>
        <pc:picChg chg="add mod">
          <ac:chgData name="Allan Douglas" userId="47e10fb7-f329-4951-bd7e-1a8109adb62e" providerId="ADAL" clId="{A9CCCAE3-1CEF-4941-B71D-E87048BDC822}" dt="2021-09-30T02:56:52.200" v="7" actId="14100"/>
          <ac:picMkLst>
            <pc:docMk/>
            <pc:sldMk cId="478641852" sldId="290"/>
            <ac:picMk id="6" creationId="{2EBDA899-F044-460F-8A15-5A5F232D083A}"/>
          </ac:picMkLst>
        </pc:picChg>
        <pc:picChg chg="del">
          <ac:chgData name="Allan Douglas" userId="47e10fb7-f329-4951-bd7e-1a8109adb62e" providerId="ADAL" clId="{A9CCCAE3-1CEF-4941-B71D-E87048BDC822}" dt="2021-09-30T02:56:42.854" v="3" actId="478"/>
          <ac:picMkLst>
            <pc:docMk/>
            <pc:sldMk cId="478641852" sldId="290"/>
            <ac:picMk id="7" creationId="{393205D8-1567-4DED-8B22-D4BCCD394D34}"/>
          </ac:picMkLst>
        </pc:picChg>
      </pc:sldChg>
      <pc:sldChg chg="modSp mod">
        <pc:chgData name="Allan Douglas" userId="47e10fb7-f329-4951-bd7e-1a8109adb62e" providerId="ADAL" clId="{A9CCCAE3-1CEF-4941-B71D-E87048BDC822}" dt="2021-09-30T02:57:43.868" v="10" actId="20577"/>
        <pc:sldMkLst>
          <pc:docMk/>
          <pc:sldMk cId="1383662305" sldId="291"/>
        </pc:sldMkLst>
        <pc:spChg chg="mod">
          <ac:chgData name="Allan Douglas" userId="47e10fb7-f329-4951-bd7e-1a8109adb62e" providerId="ADAL" clId="{A9CCCAE3-1CEF-4941-B71D-E87048BDC822}" dt="2021-09-30T02:57:43.868" v="10" actId="20577"/>
          <ac:spMkLst>
            <pc:docMk/>
            <pc:sldMk cId="1383662305" sldId="291"/>
            <ac:spMk id="3" creationId="{00000000-0000-0000-0000-000000000000}"/>
          </ac:spMkLst>
        </pc:spChg>
      </pc:sldChg>
      <pc:sldChg chg="del">
        <pc:chgData name="Allan Douglas" userId="47e10fb7-f329-4951-bd7e-1a8109adb62e" providerId="ADAL" clId="{A9CCCAE3-1CEF-4941-B71D-E87048BDC822}" dt="2021-09-30T02:54:45.139" v="2" actId="2696"/>
        <pc:sldMkLst>
          <pc:docMk/>
          <pc:sldMk cId="1272477025" sldId="3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8BED56-E972-4175-80B4-B1C7DB1F9CBF}" type="datetimeFigureOut">
              <a:rPr lang="en-US" smtClean="0"/>
              <a:t>9/29/2021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C9681A-F16B-4C4D-8FCC-6F3C88FBFA3C}" type="slidenum">
              <a:rPr lang="en-US" smtClean="0"/>
              <a:t>‹#›</a:t>
            </a:fld>
            <a:endParaRPr lang="en-US"/>
          </a:p>
        </p:txBody>
      </p:sp>
    </p:spTree>
    <p:extLst>
      <p:ext uri="{BB962C8B-B14F-4D97-AF65-F5344CB8AC3E}">
        <p14:creationId xmlns:p14="http://schemas.microsoft.com/office/powerpoint/2010/main" val="2506530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DF57EC-298A-462A-BDFB-D8D710C7399B}" type="datetimeFigureOut">
              <a:rPr lang="en-US" smtClean="0"/>
              <a:t>9/29/2021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B19672-0B9F-4850-9DFB-A235329F3B55}" type="slidenum">
              <a:rPr lang="en-US" smtClean="0"/>
              <a:t>‹#›</a:t>
            </a:fld>
            <a:endParaRPr lang="en-US"/>
          </a:p>
        </p:txBody>
      </p:sp>
    </p:spTree>
    <p:extLst>
      <p:ext uri="{BB962C8B-B14F-4D97-AF65-F5344CB8AC3E}">
        <p14:creationId xmlns:p14="http://schemas.microsoft.com/office/powerpoint/2010/main" val="19657436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http://www.oit.edu/Images/Logo/logo-main.gif" TargetMode="External"/><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EE333 - Fall 2021</a:t>
            </a:r>
            <a:endParaRPr lang="en-US" dirty="0"/>
          </a:p>
        </p:txBody>
      </p:sp>
      <p:sp>
        <p:nvSpPr>
          <p:cNvPr id="6" name="Slide Number Placeholder 5"/>
          <p:cNvSpPr>
            <a:spLocks noGrp="1"/>
          </p:cNvSpPr>
          <p:nvPr>
            <p:ph type="sldNum" sz="quarter" idx="12"/>
          </p:nvPr>
        </p:nvSpPr>
        <p:spPr/>
        <p:txBody>
          <a:bodyPr/>
          <a:lstStyle/>
          <a:p>
            <a:fld id="{7F5B2EBE-6A3A-46EC-8286-7551010F4679}" type="slidenum">
              <a:rPr lang="en-US" smtClean="0"/>
              <a:pPr/>
              <a:t>‹#›</a:t>
            </a:fld>
            <a:endParaRPr lang="en-US"/>
          </a:p>
        </p:txBody>
      </p:sp>
    </p:spTree>
    <p:extLst>
      <p:ext uri="{BB962C8B-B14F-4D97-AF65-F5344CB8AC3E}">
        <p14:creationId xmlns:p14="http://schemas.microsoft.com/office/powerpoint/2010/main" val="2474368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lvl1pPr>
              <a:defRPr sz="4000"/>
            </a:lvl1pPr>
          </a:lstStyle>
          <a:p>
            <a:r>
              <a:rPr lang="en-US"/>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914400"/>
            <a:ext cx="82296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Footer Placeholder 10"/>
          <p:cNvSpPr>
            <a:spLocks noGrp="1"/>
          </p:cNvSpPr>
          <p:nvPr>
            <p:ph type="ftr" sz="quarter" idx="11"/>
          </p:nvPr>
        </p:nvSpPr>
        <p:spPr/>
        <p:txBody>
          <a:bodyPr/>
          <a:lstStyle/>
          <a:p>
            <a:r>
              <a:rPr lang="en-US"/>
              <a:t>EE333 - Fall 2021</a:t>
            </a:r>
            <a:endParaRPr lang="en-US" dirty="0"/>
          </a:p>
        </p:txBody>
      </p:sp>
      <p:sp>
        <p:nvSpPr>
          <p:cNvPr id="12" name="Slide Number Placeholder 11"/>
          <p:cNvSpPr>
            <a:spLocks noGrp="1"/>
          </p:cNvSpPr>
          <p:nvPr>
            <p:ph type="sldNum" sz="quarter" idx="12"/>
          </p:nvPr>
        </p:nvSpPr>
        <p:spPr/>
        <p:txBody>
          <a:bodyPr/>
          <a:lstStyle/>
          <a:p>
            <a:fld id="{7F5B2EBE-6A3A-46EC-8286-7551010F4679}" type="slidenum">
              <a:rPr lang="en-US" smtClean="0"/>
              <a:t>‹#›</a:t>
            </a:fld>
            <a:endParaRPr lang="en-US"/>
          </a:p>
        </p:txBody>
      </p:sp>
      <p:pic>
        <p:nvPicPr>
          <p:cNvPr id="13" name="Picture 2" descr="Oregon Tech logo"/>
          <p:cNvPicPr>
            <a:picLocks noChangeAspect="1" noChangeArrowheads="1"/>
          </p:cNvPicPr>
          <p:nvPr userDrawn="1"/>
        </p:nvPicPr>
        <p:blipFill>
          <a:blip r:embed="rId2" r:link="rId3">
            <a:extLst>
              <a:ext uri="{28A0092B-C50C-407E-A947-70E740481C1C}">
                <a14:useLocalDpi xmlns:a14="http://schemas.microsoft.com/office/drawing/2010/main" val="0"/>
              </a:ext>
            </a:extLst>
          </a:blip>
          <a:srcRect/>
          <a:stretch>
            <a:fillRect/>
          </a:stretch>
        </p:blipFill>
        <p:spPr bwMode="auto">
          <a:xfrm>
            <a:off x="408329" y="6278546"/>
            <a:ext cx="2226361" cy="46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17884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EE333 - Fall 2021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B2EBE-6A3A-46EC-8286-7551010F4679}" type="slidenum">
              <a:rPr lang="en-US" smtClean="0"/>
              <a:t>‹#›</a:t>
            </a:fld>
            <a:endParaRPr lang="en-US"/>
          </a:p>
        </p:txBody>
      </p:sp>
    </p:spTree>
    <p:extLst>
      <p:ext uri="{BB962C8B-B14F-4D97-AF65-F5344CB8AC3E}">
        <p14:creationId xmlns:p14="http://schemas.microsoft.com/office/powerpoint/2010/main" val="1347164271"/>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www.oit.edu/Images/Logo/logo-main.gif"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chip.com/mplab/avr-support/atmel-studio-7" TargetMode="External"/><Relationship Id="rId2" Type="http://schemas.openxmlformats.org/officeDocument/2006/relationships/hyperlink" Target="https://oldmail.oit.edu/owa/redir.aspx?SURL=43uXB0V_a9cQ8tgn_86MOQKNb4kRz5_PAdlOIXc-_IqsFf4_bLzSCGgAdAB0AHAAcwA6AC8ALwB3AHcAdwAuAGEAcgBkAHUAaQBuAG8ALgBjAGMALwBlAG4ALwBNAGEAaQBuAC8AUwBvAGYAdAB3AGEAcgBlAA..&amp;URL=https://www.arduino.cc/en/Main/Software" TargetMode="External"/><Relationship Id="rId1" Type="http://schemas.openxmlformats.org/officeDocument/2006/relationships/slideLayout" Target="../slideLayouts/slideLayout2.xml"/><Relationship Id="rId4" Type="http://schemas.openxmlformats.org/officeDocument/2006/relationships/hyperlink" Target="http://sourceforge.net/projects/winavr/fil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PSoC" TargetMode="External"/><Relationship Id="rId13" Type="http://schemas.openxmlformats.org/officeDocument/2006/relationships/hyperlink" Target="https://en.wikipedia.org/wiki/List_of_common_microcontrollers#Infineon" TargetMode="External"/><Relationship Id="rId18" Type="http://schemas.openxmlformats.org/officeDocument/2006/relationships/hyperlink" Target="https://en.wikipedia.org/wiki/Aurix" TargetMode="External"/><Relationship Id="rId26" Type="http://schemas.openxmlformats.org/officeDocument/2006/relationships/hyperlink" Target="https://en.wikipedia.org/wiki/Rabbit_2000" TargetMode="External"/><Relationship Id="rId39" Type="http://schemas.openxmlformats.org/officeDocument/2006/relationships/hyperlink" Target="https://en.wikipedia.org/wiki/Texas_Instruments#Microcontrollers" TargetMode="External"/><Relationship Id="rId3" Type="http://schemas.openxmlformats.org/officeDocument/2006/relationships/hyperlink" Target="https://en.wikipedia.org/wiki/ARM_Cortex-M" TargetMode="External"/><Relationship Id="rId21" Type="http://schemas.openxmlformats.org/officeDocument/2006/relationships/hyperlink" Target="https://en.wikipedia.org/wiki/Microchip_Technology" TargetMode="External"/><Relationship Id="rId34" Type="http://schemas.openxmlformats.org/officeDocument/2006/relationships/hyperlink" Target="https://en.wikipedia.org/wiki/Silicon_Laboratories" TargetMode="External"/><Relationship Id="rId42" Type="http://schemas.openxmlformats.org/officeDocument/2006/relationships/hyperlink" Target="https://en.wikipedia.org/wiki/Toshiba_TLCS" TargetMode="External"/><Relationship Id="rId7" Type="http://schemas.openxmlformats.org/officeDocument/2006/relationships/hyperlink" Target="https://en.wikipedia.org/wiki/Cypress_Semiconductor" TargetMode="External"/><Relationship Id="rId12" Type="http://schemas.openxmlformats.org/officeDocument/2006/relationships/hyperlink" Target="https://en.wikipedia.org/wiki/Intel_8051" TargetMode="External"/><Relationship Id="rId17" Type="http://schemas.openxmlformats.org/officeDocument/2006/relationships/hyperlink" Target="https://en.wikipedia.org/wiki/TriCore" TargetMode="External"/><Relationship Id="rId25" Type="http://schemas.openxmlformats.org/officeDocument/2006/relationships/hyperlink" Target="https://en.wikipedia.org/wiki/PowerPC" TargetMode="External"/><Relationship Id="rId33" Type="http://schemas.openxmlformats.org/officeDocument/2006/relationships/hyperlink" Target="https://en.wikipedia.org/wiki/R8C" TargetMode="External"/><Relationship Id="rId38" Type="http://schemas.openxmlformats.org/officeDocument/2006/relationships/hyperlink" Target="https://en.wikipedia.org/wiki/STM32" TargetMode="External"/><Relationship Id="rId2" Type="http://schemas.openxmlformats.org/officeDocument/2006/relationships/hyperlink" Target="https://en.wikipedia.org/wiki/ARM_architecture" TargetMode="External"/><Relationship Id="rId16" Type="http://schemas.openxmlformats.org/officeDocument/2006/relationships/hyperlink" Target="https://en.wikipedia.org/wiki/Infineon_XMC4000" TargetMode="External"/><Relationship Id="rId20" Type="http://schemas.openxmlformats.org/officeDocument/2006/relationships/hyperlink" Target="https://en.wikipedia.org/wiki/MIPS_architecture" TargetMode="External"/><Relationship Id="rId29" Type="http://schemas.openxmlformats.org/officeDocument/2006/relationships/hyperlink" Target="https://en.wikipedia.org/wiki/RX_Microcontroller_Family" TargetMode="External"/><Relationship Id="rId41" Type="http://schemas.openxmlformats.org/officeDocument/2006/relationships/hyperlink" Target="https://en.wikipedia.org/wiki/TMS320" TargetMode="External"/><Relationship Id="rId1" Type="http://schemas.openxmlformats.org/officeDocument/2006/relationships/slideLayout" Target="../slideLayouts/slideLayout2.xml"/><Relationship Id="rId6" Type="http://schemas.openxmlformats.org/officeDocument/2006/relationships/hyperlink" Target="https://en.wikipedia.org/wiki/AT91SAM" TargetMode="External"/><Relationship Id="rId11" Type="http://schemas.openxmlformats.org/officeDocument/2006/relationships/hyperlink" Target="https://en.wikipedia.org/wiki/Freescale_68HC11" TargetMode="External"/><Relationship Id="rId24" Type="http://schemas.openxmlformats.org/officeDocument/2006/relationships/hyperlink" Target="https://en.wikipedia.org/wiki/Parallax_Propeller" TargetMode="External"/><Relationship Id="rId32" Type="http://schemas.openxmlformats.org/officeDocument/2006/relationships/hyperlink" Target="https://en.wikipedia.org/wiki/H8_Family" TargetMode="External"/><Relationship Id="rId37" Type="http://schemas.openxmlformats.org/officeDocument/2006/relationships/hyperlink" Target="https://en.wikipedia.org/wiki/ST10" TargetMode="External"/><Relationship Id="rId40" Type="http://schemas.openxmlformats.org/officeDocument/2006/relationships/hyperlink" Target="https://en.wikipedia.org/wiki/MSP430" TargetMode="External"/><Relationship Id="rId5" Type="http://schemas.openxmlformats.org/officeDocument/2006/relationships/hyperlink" Target="https://en.wikipedia.org/wiki/AVR32" TargetMode="External"/><Relationship Id="rId15" Type="http://schemas.openxmlformats.org/officeDocument/2006/relationships/hyperlink" Target="https://en.wikipedia.org/wiki/XE166_family" TargetMode="External"/><Relationship Id="rId23" Type="http://schemas.openxmlformats.org/officeDocument/2006/relationships/hyperlink" Target="https://en.wikipedia.org/wiki/NXP_Semiconductors" TargetMode="External"/><Relationship Id="rId28" Type="http://schemas.openxmlformats.org/officeDocument/2006/relationships/hyperlink" Target="https://en.wikipedia.org/wiki/RL78" TargetMode="External"/><Relationship Id="rId36" Type="http://schemas.openxmlformats.org/officeDocument/2006/relationships/hyperlink" Target="https://en.wikipedia.org/wiki/STM8" TargetMode="External"/><Relationship Id="rId10" Type="http://schemas.openxmlformats.org/officeDocument/2006/relationships/hyperlink" Target="https://en.wikipedia.org/wiki/Freescale_S08" TargetMode="External"/><Relationship Id="rId19" Type="http://schemas.openxmlformats.org/officeDocument/2006/relationships/hyperlink" Target="https://en.wikipedia.org/wiki/Microcontroller#cite_note-18" TargetMode="External"/><Relationship Id="rId31" Type="http://schemas.openxmlformats.org/officeDocument/2006/relationships/hyperlink" Target="https://en.wikipedia.org/wiki/V850" TargetMode="External"/><Relationship Id="rId4" Type="http://schemas.openxmlformats.org/officeDocument/2006/relationships/hyperlink" Target="https://en.wikipedia.org/wiki/Atmel_AVR" TargetMode="External"/><Relationship Id="rId9" Type="http://schemas.openxmlformats.org/officeDocument/2006/relationships/hyperlink" Target="https://en.wikipedia.org/wiki/Freescale_ColdFire" TargetMode="External"/><Relationship Id="rId14" Type="http://schemas.openxmlformats.org/officeDocument/2006/relationships/hyperlink" Target="https://en.wikipedia.org/wiki/XC800" TargetMode="External"/><Relationship Id="rId22" Type="http://schemas.openxmlformats.org/officeDocument/2006/relationships/hyperlink" Target="https://en.wikipedia.org/wiki/PIC_microcontroller" TargetMode="External"/><Relationship Id="rId27" Type="http://schemas.openxmlformats.org/officeDocument/2006/relationships/hyperlink" Target="https://en.wikipedia.org/wiki/Renesas_Electronics" TargetMode="External"/><Relationship Id="rId30" Type="http://schemas.openxmlformats.org/officeDocument/2006/relationships/hyperlink" Target="https://en.wikipedia.org/wiki/SuperH" TargetMode="External"/><Relationship Id="rId35" Type="http://schemas.openxmlformats.org/officeDocument/2006/relationships/hyperlink" Target="https://en.wikipedia.org/wiki/STMicroelectronics" TargetMode="External"/><Relationship Id="rId43" Type="http://schemas.openxmlformats.org/officeDocument/2006/relationships/hyperlink" Target="https://en.wikipedia.org/wiki/Microcontroll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allan.douglas@oit.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atmel.com/images/Atmel-8271-8-bit-AVR-Microcontroller-ATmega48A-48PA-88A-88PA-168A-168PA-328-328P_datasheet_Complete.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normAutofit fontScale="90000"/>
          </a:bodyPr>
          <a:lstStyle/>
          <a:p>
            <a:br>
              <a:rPr lang="en-US" dirty="0"/>
            </a:br>
            <a:br>
              <a:rPr lang="en-US" dirty="0"/>
            </a:br>
            <a:r>
              <a:rPr lang="en-US" dirty="0"/>
              <a:t>Introduction to Microcontrollers</a:t>
            </a:r>
            <a:br>
              <a:rPr lang="en-US" dirty="0"/>
            </a:br>
            <a:r>
              <a:rPr lang="en-US" dirty="0"/>
              <a:t>Fall Term, 2021</a:t>
            </a:r>
            <a:br>
              <a:rPr lang="en-US" dirty="0"/>
            </a:br>
            <a:endParaRPr lang="en-US" dirty="0"/>
          </a:p>
        </p:txBody>
      </p:sp>
      <p:sp>
        <p:nvSpPr>
          <p:cNvPr id="39939" name="Rectangle 5"/>
          <p:cNvSpPr>
            <a:spLocks noGrp="1" noChangeArrowheads="1"/>
          </p:cNvSpPr>
          <p:nvPr>
            <p:ph type="subTitle" idx="1"/>
          </p:nvPr>
        </p:nvSpPr>
        <p:spPr/>
        <p:txBody>
          <a:bodyPr/>
          <a:lstStyle/>
          <a:p>
            <a:r>
              <a:rPr lang="en-US" dirty="0"/>
              <a:t>Professor Allan Douglas</a:t>
            </a:r>
          </a:p>
          <a:p>
            <a:endParaRPr lang="en-US" dirty="0"/>
          </a:p>
        </p:txBody>
      </p:sp>
      <p:pic>
        <p:nvPicPr>
          <p:cNvPr id="1026" name="Picture 2" descr="Oregon Tech logo"/>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7400" y="762000"/>
            <a:ext cx="4969561" cy="102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069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EE333 - Software</a:t>
            </a:r>
          </a:p>
        </p:txBody>
      </p:sp>
      <p:sp>
        <p:nvSpPr>
          <p:cNvPr id="3" name="Content Placeholder 2"/>
          <p:cNvSpPr>
            <a:spLocks noGrp="1"/>
          </p:cNvSpPr>
          <p:nvPr>
            <p:ph idx="1"/>
          </p:nvPr>
        </p:nvSpPr>
        <p:spPr/>
        <p:txBody>
          <a:bodyPr>
            <a:normAutofit/>
          </a:bodyPr>
          <a:lstStyle/>
          <a:p>
            <a:r>
              <a:rPr lang="en-US" dirty="0"/>
              <a:t>Required</a:t>
            </a:r>
          </a:p>
          <a:p>
            <a:pPr lvl="1"/>
            <a:r>
              <a:rPr lang="en-US" dirty="0"/>
              <a:t>Arduino 1.8.10 Integrated Development Environment (IDE)</a:t>
            </a:r>
          </a:p>
          <a:p>
            <a:pPr lvl="2"/>
            <a:r>
              <a:rPr lang="en-US" dirty="0"/>
              <a:t>Arduino sketch development, serial comms, and download</a:t>
            </a:r>
          </a:p>
          <a:p>
            <a:pPr lvl="2"/>
            <a:r>
              <a:rPr lang="en-US" dirty="0">
                <a:hlinkClick r:id="rId2"/>
              </a:rPr>
              <a:t>https://www.arduino.cc/en/Main/Software</a:t>
            </a:r>
            <a:endParaRPr lang="en-US" dirty="0"/>
          </a:p>
          <a:p>
            <a:endParaRPr lang="en-US" dirty="0"/>
          </a:p>
          <a:p>
            <a:r>
              <a:rPr lang="en-US" dirty="0"/>
              <a:t>Optional</a:t>
            </a:r>
          </a:p>
          <a:p>
            <a:pPr lvl="1"/>
            <a:r>
              <a:rPr lang="en-US" dirty="0"/>
              <a:t>Atmel Studio 7.0 IDE (optional)</a:t>
            </a:r>
          </a:p>
          <a:p>
            <a:pPr lvl="2"/>
            <a:r>
              <a:rPr lang="en-US" dirty="0"/>
              <a:t>Complete IDE for all Amtel products</a:t>
            </a:r>
          </a:p>
          <a:p>
            <a:pPr lvl="2"/>
            <a:r>
              <a:rPr lang="en-US" dirty="0">
                <a:hlinkClick r:id="rId3"/>
              </a:rPr>
              <a:t>https://www.microchip.com/mplab/avr-support/atmel-studio-7</a:t>
            </a:r>
            <a:endParaRPr lang="en-US" dirty="0"/>
          </a:p>
          <a:p>
            <a:pPr lvl="1"/>
            <a:r>
              <a:rPr lang="en-US" dirty="0"/>
              <a:t>WinAVR 2010_01_10 (optional)</a:t>
            </a:r>
          </a:p>
          <a:p>
            <a:pPr lvl="2"/>
            <a:r>
              <a:rPr lang="en-US" dirty="0"/>
              <a:t>C compiler, linker, file conversion, programming tools</a:t>
            </a:r>
          </a:p>
          <a:p>
            <a:pPr lvl="2"/>
            <a:r>
              <a:rPr lang="en-US" dirty="0">
                <a:hlinkClick r:id="rId4"/>
              </a:rPr>
              <a:t>http://sourceforge.net/projects/winavr/files/</a:t>
            </a:r>
            <a:endParaRPr lang="en-US" dirty="0"/>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10</a:t>
            </a:fld>
            <a:endParaRPr lang="en-US" dirty="0"/>
          </a:p>
        </p:txBody>
      </p:sp>
    </p:spTree>
    <p:extLst>
      <p:ext uri="{BB962C8B-B14F-4D97-AF65-F5344CB8AC3E}">
        <p14:creationId xmlns:p14="http://schemas.microsoft.com/office/powerpoint/2010/main" val="230650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Lecture Outline</a:t>
            </a:r>
          </a:p>
        </p:txBody>
      </p:sp>
      <p:sp>
        <p:nvSpPr>
          <p:cNvPr id="3" name="Content Placeholder 2"/>
          <p:cNvSpPr>
            <a:spLocks noGrp="1"/>
          </p:cNvSpPr>
          <p:nvPr>
            <p:ph idx="1"/>
          </p:nvPr>
        </p:nvSpPr>
        <p:spPr/>
        <p:txBody>
          <a:bodyPr/>
          <a:lstStyle/>
          <a:p>
            <a:r>
              <a:rPr lang="en-US" dirty="0"/>
              <a:t>Introduction to Microcontrollers</a:t>
            </a:r>
          </a:p>
          <a:p>
            <a:r>
              <a:rPr lang="en-US" dirty="0"/>
              <a:t>Types and Manufactures of Microcontrollers</a:t>
            </a:r>
          </a:p>
          <a:p>
            <a:r>
              <a:rPr lang="en-US" dirty="0"/>
              <a:t>Introduction to the Amtel Atmega 328P Microcontroller</a:t>
            </a:r>
          </a:p>
          <a:p>
            <a:r>
              <a:rPr lang="en-US" dirty="0"/>
              <a:t>Arduino Boards</a:t>
            </a:r>
          </a:p>
          <a:p>
            <a:r>
              <a:rPr lang="en-US" dirty="0"/>
              <a:t>Software Tools (Arduino IDE)</a:t>
            </a:r>
          </a:p>
          <a:p>
            <a:pPr lvl="1"/>
            <a:r>
              <a:rPr lang="en-US" dirty="0"/>
              <a:t>Libraries</a:t>
            </a:r>
          </a:p>
          <a:p>
            <a:pPr lvl="1"/>
            <a:r>
              <a:rPr lang="en-US" dirty="0"/>
              <a:t>Example Code (Sketches)</a:t>
            </a:r>
          </a:p>
          <a:p>
            <a:r>
              <a:rPr lang="en-US" dirty="0"/>
              <a:t>Introduction to Lab#1</a:t>
            </a:r>
          </a:p>
          <a:p>
            <a:pPr lvl="1"/>
            <a:r>
              <a:rPr lang="en-US" dirty="0"/>
              <a:t>Objectives and Checklist</a:t>
            </a:r>
          </a:p>
          <a:p>
            <a:pPr lvl="1"/>
            <a:r>
              <a:rPr lang="en-US" dirty="0"/>
              <a:t>DIP 28 Pinout and Pin Descriptions</a:t>
            </a:r>
          </a:p>
          <a:p>
            <a:pPr lvl="1"/>
            <a:r>
              <a:rPr lang="en-US" dirty="0"/>
              <a:t>Atmega 328P Datasheet/Features</a:t>
            </a:r>
          </a:p>
          <a:p>
            <a:r>
              <a:rPr lang="en-US" dirty="0"/>
              <a:t>Lab#1</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11</a:t>
            </a:fld>
            <a:endParaRPr lang="en-US" dirty="0"/>
          </a:p>
        </p:txBody>
      </p:sp>
    </p:spTree>
    <p:extLst>
      <p:ext uri="{BB962C8B-B14F-4D97-AF65-F5344CB8AC3E}">
        <p14:creationId xmlns:p14="http://schemas.microsoft.com/office/powerpoint/2010/main" val="378433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Microcontrollers</a:t>
            </a:r>
          </a:p>
        </p:txBody>
      </p:sp>
      <p:sp>
        <p:nvSpPr>
          <p:cNvPr id="3" name="Content Placeholder 2"/>
          <p:cNvSpPr>
            <a:spLocks noGrp="1"/>
          </p:cNvSpPr>
          <p:nvPr>
            <p:ph idx="1"/>
          </p:nvPr>
        </p:nvSpPr>
        <p:spPr/>
        <p:txBody>
          <a:bodyPr>
            <a:normAutofit fontScale="92500" lnSpcReduction="20000"/>
          </a:bodyPr>
          <a:lstStyle/>
          <a:p>
            <a:r>
              <a:rPr lang="en-US" dirty="0"/>
              <a:t>What is a Microcontroller?</a:t>
            </a:r>
          </a:p>
          <a:p>
            <a:pPr lvl="1"/>
            <a:r>
              <a:rPr lang="en-US" dirty="0"/>
              <a:t>A microcontroller (sometimes abbreviated µC, uC or MCU) is a small computer on a single integrated circuit containing a processor core, memory, and programmable input/output peripherals.</a:t>
            </a:r>
          </a:p>
          <a:p>
            <a:pPr lvl="1"/>
            <a:r>
              <a:rPr lang="en-US" dirty="0"/>
              <a:t>Built-in functions/peripherals usually included are:</a:t>
            </a:r>
          </a:p>
          <a:p>
            <a:pPr lvl="2"/>
            <a:r>
              <a:rPr lang="en-US" dirty="0"/>
              <a:t>Volitile Memory (SRAM)</a:t>
            </a:r>
          </a:p>
          <a:p>
            <a:pPr lvl="2"/>
            <a:r>
              <a:rPr lang="en-US" dirty="0"/>
              <a:t>Non-Volitile Memory (Flash, EEPROM)</a:t>
            </a:r>
          </a:p>
          <a:p>
            <a:pPr lvl="2"/>
            <a:r>
              <a:rPr lang="en-US" dirty="0"/>
              <a:t>Clock Generators</a:t>
            </a:r>
          </a:p>
          <a:p>
            <a:pPr lvl="2"/>
            <a:r>
              <a:rPr lang="en-US" dirty="0"/>
              <a:t>General purpose Inout/Outputs (GPIO)</a:t>
            </a:r>
          </a:p>
          <a:p>
            <a:pPr lvl="2"/>
            <a:r>
              <a:rPr lang="en-US" dirty="0"/>
              <a:t>Data Converters (ADCs and DACs)</a:t>
            </a:r>
          </a:p>
          <a:p>
            <a:pPr lvl="2"/>
            <a:r>
              <a:rPr lang="en-US" dirty="0"/>
              <a:t>Timers, Event Counters, and Pulse Width Modulation (PWM) blocks</a:t>
            </a:r>
          </a:p>
          <a:p>
            <a:pPr lvl="2"/>
            <a:r>
              <a:rPr lang="en-US" dirty="0"/>
              <a:t>Serial Input/Output ports (UARTs)</a:t>
            </a:r>
          </a:p>
          <a:p>
            <a:pPr lvl="2"/>
            <a:r>
              <a:rPr lang="en-US" dirty="0"/>
              <a:t>Serial Interfaces (SPI, I2C, USB, CAN)</a:t>
            </a:r>
          </a:p>
          <a:p>
            <a:pPr lvl="2"/>
            <a:r>
              <a:rPr lang="en-US" dirty="0"/>
              <a:t>Other Interfaces (SD card readers, Ethernet, etc.)</a:t>
            </a:r>
          </a:p>
          <a:p>
            <a:pPr lvl="2"/>
            <a:endParaRPr lang="en-US" dirty="0"/>
          </a:p>
          <a:p>
            <a:r>
              <a:rPr lang="en-US" dirty="0"/>
              <a:t>How is it different from a Microprocessor?</a:t>
            </a:r>
          </a:p>
          <a:p>
            <a:pPr lvl="1"/>
            <a:r>
              <a:rPr lang="en-US" dirty="0"/>
              <a:t>Microcontrollers are designed for embedded applications, in contrast to the microprocessors used in personal computers or other general purpose applications.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12</a:t>
            </a:fld>
            <a:endParaRPr lang="en-US" dirty="0"/>
          </a:p>
        </p:txBody>
      </p:sp>
      <p:sp>
        <p:nvSpPr>
          <p:cNvPr id="6" name="Rectangle 5"/>
          <p:cNvSpPr/>
          <p:nvPr/>
        </p:nvSpPr>
        <p:spPr>
          <a:xfrm>
            <a:off x="5029200" y="6019800"/>
            <a:ext cx="3526863" cy="523220"/>
          </a:xfrm>
          <a:prstGeom prst="rect">
            <a:avLst/>
          </a:prstGeom>
        </p:spPr>
        <p:txBody>
          <a:bodyPr wrap="none">
            <a:spAutoFit/>
          </a:bodyPr>
          <a:lstStyle/>
          <a:p>
            <a:r>
              <a:rPr lang="en-US" sz="1400" dirty="0">
                <a:hlinkClick r:id="rId2"/>
              </a:rPr>
              <a:t>https://en.wikipedia.org/wiki/Microcontroller</a:t>
            </a:r>
            <a:endParaRPr lang="en-US" sz="1400" dirty="0"/>
          </a:p>
          <a:p>
            <a:endParaRPr lang="en-US" sz="1400" dirty="0"/>
          </a:p>
        </p:txBody>
      </p:sp>
    </p:spTree>
    <p:extLst>
      <p:ext uri="{BB962C8B-B14F-4D97-AF65-F5344CB8AC3E}">
        <p14:creationId xmlns:p14="http://schemas.microsoft.com/office/powerpoint/2010/main" val="2346270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common Microcontrollers?</a:t>
            </a:r>
          </a:p>
        </p:txBody>
      </p:sp>
      <p:sp>
        <p:nvSpPr>
          <p:cNvPr id="3" name="Content Placeholder 2"/>
          <p:cNvSpPr>
            <a:spLocks noGrp="1"/>
          </p:cNvSpPr>
          <p:nvPr>
            <p:ph idx="1"/>
          </p:nvPr>
        </p:nvSpPr>
        <p:spPr/>
        <p:txBody>
          <a:bodyPr>
            <a:noAutofit/>
          </a:bodyPr>
          <a:lstStyle/>
          <a:p>
            <a:r>
              <a:rPr lang="en-US" sz="1200" dirty="0"/>
              <a:t>As of 2008, there are several dozen microcontroller architectures and vendors including:</a:t>
            </a:r>
          </a:p>
          <a:p>
            <a:r>
              <a:rPr lang="en-US" sz="1200" dirty="0">
                <a:hlinkClick r:id="rId2" tooltip="ARM architecture"/>
              </a:rPr>
              <a:t>ARM</a:t>
            </a:r>
            <a:r>
              <a:rPr lang="en-US" sz="1200" dirty="0"/>
              <a:t> core processors (many vendors)</a:t>
            </a:r>
          </a:p>
          <a:p>
            <a:pPr lvl="1"/>
            <a:r>
              <a:rPr lang="en-US" sz="1200" dirty="0">
                <a:hlinkClick r:id="rId3" tooltip="ARM Cortex-M"/>
              </a:rPr>
              <a:t>ARM Cortex-M</a:t>
            </a:r>
            <a:r>
              <a:rPr lang="en-US" sz="1200" dirty="0"/>
              <a:t> cores are specifically targeted towards microcontroller applications</a:t>
            </a:r>
          </a:p>
          <a:p>
            <a:r>
              <a:rPr lang="en-US" sz="1200" dirty="0">
                <a:hlinkClick r:id="rId4" tooltip="Atmel AVR"/>
              </a:rPr>
              <a:t>Atmel AVR</a:t>
            </a:r>
            <a:r>
              <a:rPr lang="en-US" sz="1200" dirty="0"/>
              <a:t> (</a:t>
            </a:r>
            <a:r>
              <a:rPr lang="en-US" sz="1200" dirty="0">
                <a:solidFill>
                  <a:srgbClr val="FF0000"/>
                </a:solidFill>
              </a:rPr>
              <a:t>8-bit</a:t>
            </a:r>
            <a:r>
              <a:rPr lang="en-US" sz="1200" dirty="0"/>
              <a:t>), </a:t>
            </a:r>
            <a:r>
              <a:rPr lang="en-US" sz="1200" dirty="0">
                <a:hlinkClick r:id="rId5" tooltip="AVR32"/>
              </a:rPr>
              <a:t>AVR32</a:t>
            </a:r>
            <a:r>
              <a:rPr lang="en-US" sz="1200" dirty="0"/>
              <a:t> (32-bit), and </a:t>
            </a:r>
            <a:r>
              <a:rPr lang="en-US" sz="1200" dirty="0">
                <a:hlinkClick r:id="rId6" tooltip="AT91SAM"/>
              </a:rPr>
              <a:t>AT91SAM</a:t>
            </a:r>
            <a:r>
              <a:rPr lang="en-US" sz="1200" dirty="0"/>
              <a:t> (32-bit)</a:t>
            </a:r>
          </a:p>
          <a:p>
            <a:r>
              <a:rPr lang="en-US" sz="1200" dirty="0">
                <a:hlinkClick r:id="rId7" tooltip="Cypress Semiconductor"/>
              </a:rPr>
              <a:t>Cypress Semiconductor</a:t>
            </a:r>
            <a:r>
              <a:rPr lang="en-US" sz="1200" dirty="0"/>
              <a:t>'s M8C Core used in their </a:t>
            </a:r>
            <a:r>
              <a:rPr lang="en-US" sz="1200" dirty="0">
                <a:hlinkClick r:id="rId8" tooltip="PSoC"/>
              </a:rPr>
              <a:t>PSoC (Programmable System-on-Chip)</a:t>
            </a:r>
            <a:endParaRPr lang="en-US" sz="1200" dirty="0"/>
          </a:p>
          <a:p>
            <a:r>
              <a:rPr lang="en-US" sz="1200" dirty="0">
                <a:hlinkClick r:id="rId9" tooltip="Freescale ColdFire"/>
              </a:rPr>
              <a:t>Freescale ColdFire</a:t>
            </a:r>
            <a:r>
              <a:rPr lang="en-US" sz="1200" dirty="0"/>
              <a:t> (32-bit) and </a:t>
            </a:r>
            <a:r>
              <a:rPr lang="en-US" sz="1200" dirty="0">
                <a:hlinkClick r:id="rId10" tooltip="Freescale S08"/>
              </a:rPr>
              <a:t>S08</a:t>
            </a:r>
            <a:r>
              <a:rPr lang="en-US" sz="1200" dirty="0"/>
              <a:t> (8-bit)</a:t>
            </a:r>
          </a:p>
          <a:p>
            <a:r>
              <a:rPr lang="en-US" sz="1200" dirty="0">
                <a:hlinkClick r:id="rId11" tooltip="Freescale 68HC11"/>
              </a:rPr>
              <a:t>Freescale 68HC11</a:t>
            </a:r>
            <a:r>
              <a:rPr lang="en-US" sz="1200" dirty="0"/>
              <a:t> (8-bit)</a:t>
            </a:r>
          </a:p>
          <a:p>
            <a:r>
              <a:rPr lang="en-US" sz="1200" dirty="0">
                <a:hlinkClick r:id="rId12" tooltip="Intel 8051"/>
              </a:rPr>
              <a:t>Intel 8051</a:t>
            </a:r>
            <a:endParaRPr lang="en-US" sz="1200" dirty="0"/>
          </a:p>
          <a:p>
            <a:r>
              <a:rPr lang="en-US" sz="1200" dirty="0">
                <a:hlinkClick r:id="rId13" tooltip="List of common microcontrollers"/>
              </a:rPr>
              <a:t>Infineon</a:t>
            </a:r>
            <a:r>
              <a:rPr lang="en-US" sz="1200" dirty="0"/>
              <a:t>: </a:t>
            </a:r>
            <a:r>
              <a:rPr lang="en-US" sz="1200" dirty="0">
                <a:hlinkClick r:id="rId14" tooltip="XC800"/>
              </a:rPr>
              <a:t>8-bit XC800</a:t>
            </a:r>
            <a:r>
              <a:rPr lang="en-US" sz="1200" dirty="0"/>
              <a:t>, </a:t>
            </a:r>
            <a:r>
              <a:rPr lang="en-US" sz="1200" dirty="0">
                <a:hlinkClick r:id="rId15" tooltip="XE166 family"/>
              </a:rPr>
              <a:t>16-bit XE166</a:t>
            </a:r>
            <a:r>
              <a:rPr lang="en-US" sz="1200" dirty="0"/>
              <a:t>, </a:t>
            </a:r>
            <a:r>
              <a:rPr lang="en-US" sz="1200" dirty="0">
                <a:hlinkClick r:id="rId16" tooltip="Infineon XMC4000"/>
              </a:rPr>
              <a:t>32-bit XMC4000</a:t>
            </a:r>
            <a:r>
              <a:rPr lang="en-US" sz="1200" dirty="0"/>
              <a:t> (ARM based Cortex M4F), </a:t>
            </a:r>
            <a:r>
              <a:rPr lang="en-US" sz="1200" dirty="0">
                <a:hlinkClick r:id="rId17" tooltip="TriCore"/>
              </a:rPr>
              <a:t>32-bit TriCore</a:t>
            </a:r>
            <a:r>
              <a:rPr lang="en-US" sz="1200" dirty="0"/>
              <a:t> and, </a:t>
            </a:r>
            <a:r>
              <a:rPr lang="en-US" sz="1200" dirty="0">
                <a:hlinkClick r:id="rId18" tooltip="Aurix"/>
              </a:rPr>
              <a:t>32-bit Aurix</a:t>
            </a:r>
            <a:r>
              <a:rPr lang="en-US" sz="1200" dirty="0"/>
              <a:t> Tricore Bit microcontrollers</a:t>
            </a:r>
            <a:r>
              <a:rPr lang="en-US" sz="1200" baseline="30000" dirty="0">
                <a:hlinkClick r:id="rId19"/>
              </a:rPr>
              <a:t>[18]</a:t>
            </a:r>
            <a:endParaRPr lang="en-US" sz="1200" dirty="0"/>
          </a:p>
          <a:p>
            <a:r>
              <a:rPr lang="en-US" sz="1200" dirty="0">
                <a:hlinkClick r:id="rId20" tooltip="MIPS architecture"/>
              </a:rPr>
              <a:t>MIPS</a:t>
            </a:r>
            <a:endParaRPr lang="en-US" sz="1200" dirty="0"/>
          </a:p>
          <a:p>
            <a:r>
              <a:rPr lang="en-US" sz="1200" dirty="0">
                <a:hlinkClick r:id="rId21" tooltip="Microchip Technology"/>
              </a:rPr>
              <a:t>Microchip Technology</a:t>
            </a:r>
            <a:r>
              <a:rPr lang="en-US" sz="1200" dirty="0"/>
              <a:t> </a:t>
            </a:r>
            <a:r>
              <a:rPr lang="en-US" sz="1200" dirty="0">
                <a:hlinkClick r:id="rId22" tooltip="PIC microcontroller"/>
              </a:rPr>
              <a:t>PIC</a:t>
            </a:r>
            <a:r>
              <a:rPr lang="en-US" sz="1200" dirty="0"/>
              <a:t>, (8-bit PIC16, PIC18, 16-bit dsPIC33 / PIC24), (32-bit PIC32)</a:t>
            </a:r>
          </a:p>
          <a:p>
            <a:r>
              <a:rPr lang="en-US" sz="1200" dirty="0">
                <a:hlinkClick r:id="rId23" tooltip="NXP Semiconductors"/>
              </a:rPr>
              <a:t>NXP Semiconductors</a:t>
            </a:r>
            <a:r>
              <a:rPr lang="en-US" sz="1200" dirty="0"/>
              <a:t> LPC1000, LPC2000, LPC3000, LPC4000 (32-bit), LPC900, LPC700 (8-bit)</a:t>
            </a:r>
          </a:p>
          <a:p>
            <a:r>
              <a:rPr lang="en-US" sz="1200" dirty="0">
                <a:hlinkClick r:id="rId24" tooltip="Parallax Propeller"/>
              </a:rPr>
              <a:t>Parallax Propeller</a:t>
            </a:r>
            <a:endParaRPr lang="en-US" sz="1200" dirty="0"/>
          </a:p>
          <a:p>
            <a:r>
              <a:rPr lang="en-US" sz="1200" dirty="0">
                <a:hlinkClick r:id="rId25" tooltip="PowerPC"/>
              </a:rPr>
              <a:t>PowerPC</a:t>
            </a:r>
            <a:r>
              <a:rPr lang="en-US" sz="1200" dirty="0"/>
              <a:t> ISE</a:t>
            </a:r>
          </a:p>
          <a:p>
            <a:r>
              <a:rPr lang="en-US" sz="1200" dirty="0">
                <a:hlinkClick r:id="rId26" tooltip="Rabbit 2000"/>
              </a:rPr>
              <a:t>Rabbit 2000</a:t>
            </a:r>
            <a:r>
              <a:rPr lang="en-US" sz="1200" dirty="0"/>
              <a:t> (8-bit)</a:t>
            </a:r>
          </a:p>
          <a:p>
            <a:r>
              <a:rPr lang="en-US" sz="1200" dirty="0">
                <a:hlinkClick r:id="rId27" tooltip="Renesas Electronics"/>
              </a:rPr>
              <a:t>Renesas Electronics</a:t>
            </a:r>
            <a:r>
              <a:rPr lang="en-US" sz="1200" dirty="0"/>
              <a:t>: </a:t>
            </a:r>
            <a:r>
              <a:rPr lang="en-US" sz="1200" dirty="0">
                <a:hlinkClick r:id="rId28" tooltip="RL78"/>
              </a:rPr>
              <a:t>RL78 16-bit MCU</a:t>
            </a:r>
            <a:r>
              <a:rPr lang="en-US" sz="1200" dirty="0"/>
              <a:t>; </a:t>
            </a:r>
            <a:r>
              <a:rPr lang="en-US" sz="1200" dirty="0">
                <a:hlinkClick r:id="rId29" tooltip="RX Microcontroller Family"/>
              </a:rPr>
              <a:t>RX 32-bit MCU</a:t>
            </a:r>
            <a:r>
              <a:rPr lang="en-US" sz="1200" dirty="0"/>
              <a:t>; </a:t>
            </a:r>
            <a:r>
              <a:rPr lang="en-US" sz="1200" dirty="0">
                <a:hlinkClick r:id="rId30" tooltip="SuperH"/>
              </a:rPr>
              <a:t>SuperH</a:t>
            </a:r>
            <a:r>
              <a:rPr lang="en-US" sz="1200" dirty="0"/>
              <a:t>; </a:t>
            </a:r>
            <a:r>
              <a:rPr lang="en-US" sz="1200" dirty="0">
                <a:hlinkClick r:id="rId31" tooltip="V850"/>
              </a:rPr>
              <a:t>V850 32-bit MCU</a:t>
            </a:r>
            <a:r>
              <a:rPr lang="en-US" sz="1200" dirty="0"/>
              <a:t>; </a:t>
            </a:r>
            <a:r>
              <a:rPr lang="en-US" sz="1200" dirty="0">
                <a:hlinkClick r:id="rId32" tooltip="H8 Family"/>
              </a:rPr>
              <a:t>H8</a:t>
            </a:r>
            <a:r>
              <a:rPr lang="en-US" sz="1200" dirty="0"/>
              <a:t>; </a:t>
            </a:r>
            <a:r>
              <a:rPr lang="en-US" sz="1200" dirty="0">
                <a:hlinkClick r:id="rId33" tooltip="R8C"/>
              </a:rPr>
              <a:t>R8C 16-bit MCU</a:t>
            </a:r>
            <a:endParaRPr lang="en-US" sz="1200" dirty="0"/>
          </a:p>
          <a:p>
            <a:r>
              <a:rPr lang="en-US" sz="1200" dirty="0">
                <a:hlinkClick r:id="rId34" tooltip="Silicon Laboratories"/>
              </a:rPr>
              <a:t>Silicon Laboratories</a:t>
            </a:r>
            <a:r>
              <a:rPr lang="en-US" sz="1200" dirty="0"/>
              <a:t> Pipelined 8-bit 8051 Microcontrollers and mixed-signal ARM-based 32-bit microcontrollers</a:t>
            </a:r>
          </a:p>
          <a:p>
            <a:r>
              <a:rPr lang="en-US" sz="1200" dirty="0">
                <a:hlinkClick r:id="rId35" tooltip="STMicroelectronics"/>
              </a:rPr>
              <a:t>STMicroelectronics</a:t>
            </a:r>
            <a:r>
              <a:rPr lang="en-US" sz="1200" dirty="0"/>
              <a:t> </a:t>
            </a:r>
            <a:r>
              <a:rPr lang="en-US" sz="1200" dirty="0">
                <a:hlinkClick r:id="rId36" tooltip="STM8"/>
              </a:rPr>
              <a:t>STM8</a:t>
            </a:r>
            <a:r>
              <a:rPr lang="en-US" sz="1200" dirty="0"/>
              <a:t> (8-bit), </a:t>
            </a:r>
            <a:r>
              <a:rPr lang="en-US" sz="1200" dirty="0">
                <a:hlinkClick r:id="rId37" tooltip="ST10"/>
              </a:rPr>
              <a:t>ST10</a:t>
            </a:r>
            <a:r>
              <a:rPr lang="en-US" sz="1200" dirty="0"/>
              <a:t> (16-bit) and </a:t>
            </a:r>
            <a:r>
              <a:rPr lang="en-US" sz="1200" dirty="0">
                <a:hlinkClick r:id="rId38" tooltip="STM32"/>
              </a:rPr>
              <a:t>STM32</a:t>
            </a:r>
            <a:r>
              <a:rPr lang="en-US" sz="1200" dirty="0"/>
              <a:t> (32-bit)</a:t>
            </a:r>
          </a:p>
          <a:p>
            <a:r>
              <a:rPr lang="en-US" sz="1200" dirty="0">
                <a:hlinkClick r:id="rId39" tooltip="Texas Instruments"/>
              </a:rPr>
              <a:t>Texas Instruments</a:t>
            </a:r>
            <a:r>
              <a:rPr lang="en-US" sz="1200" dirty="0"/>
              <a:t> </a:t>
            </a:r>
            <a:r>
              <a:rPr lang="en-US" sz="1200" dirty="0">
                <a:hlinkClick r:id="rId40" tooltip="MSP430"/>
              </a:rPr>
              <a:t>TI MSP430</a:t>
            </a:r>
            <a:r>
              <a:rPr lang="en-US" sz="1200" dirty="0"/>
              <a:t> (16-bit) </a:t>
            </a:r>
            <a:r>
              <a:rPr lang="en-US" sz="1200" dirty="0">
                <a:hlinkClick r:id="rId41" tooltip="TMS320"/>
              </a:rPr>
              <a:t>C2000</a:t>
            </a:r>
            <a:r>
              <a:rPr lang="en-US" sz="1200" dirty="0"/>
              <a:t> (32-bit)</a:t>
            </a:r>
          </a:p>
          <a:p>
            <a:r>
              <a:rPr lang="en-US" sz="1200" dirty="0">
                <a:hlinkClick r:id="rId42" tooltip="Toshiba TLCS"/>
              </a:rPr>
              <a:t>Toshiba TLCS-870</a:t>
            </a:r>
            <a:r>
              <a:rPr lang="en-US" sz="1200" dirty="0"/>
              <a:t> (8-bit/16-bit)</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13</a:t>
            </a:fld>
            <a:endParaRPr lang="en-US" dirty="0"/>
          </a:p>
        </p:txBody>
      </p:sp>
      <p:sp>
        <p:nvSpPr>
          <p:cNvPr id="6" name="Rectangle 5"/>
          <p:cNvSpPr/>
          <p:nvPr/>
        </p:nvSpPr>
        <p:spPr>
          <a:xfrm>
            <a:off x="5029200" y="6019800"/>
            <a:ext cx="3526863" cy="523220"/>
          </a:xfrm>
          <a:prstGeom prst="rect">
            <a:avLst/>
          </a:prstGeom>
        </p:spPr>
        <p:txBody>
          <a:bodyPr wrap="none">
            <a:spAutoFit/>
          </a:bodyPr>
          <a:lstStyle/>
          <a:p>
            <a:r>
              <a:rPr lang="en-US" sz="1400" dirty="0">
                <a:hlinkClick r:id="rId43"/>
              </a:rPr>
              <a:t>https://en.wikipedia.org/wiki/Microcontroller</a:t>
            </a:r>
            <a:endParaRPr lang="en-US" sz="1400" dirty="0"/>
          </a:p>
          <a:p>
            <a:endParaRPr lang="en-US" sz="1400" dirty="0"/>
          </a:p>
        </p:txBody>
      </p:sp>
    </p:spTree>
    <p:extLst>
      <p:ext uri="{BB962C8B-B14F-4D97-AF65-F5344CB8AC3E}">
        <p14:creationId xmlns:p14="http://schemas.microsoft.com/office/powerpoint/2010/main" val="31239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Arduino for EE333?</a:t>
            </a:r>
          </a:p>
        </p:txBody>
      </p:sp>
      <p:sp>
        <p:nvSpPr>
          <p:cNvPr id="3" name="Content Placeholder 2"/>
          <p:cNvSpPr>
            <a:spLocks noGrp="1"/>
          </p:cNvSpPr>
          <p:nvPr>
            <p:ph idx="1"/>
          </p:nvPr>
        </p:nvSpPr>
        <p:spPr/>
        <p:txBody>
          <a:bodyPr>
            <a:normAutofit/>
          </a:bodyPr>
          <a:lstStyle/>
          <a:p>
            <a:r>
              <a:rPr lang="en-US" sz="2000" dirty="0"/>
              <a:t>An “Arduino” is a specific 8-bit AVR microcontroller implementation with a flash installed bootloader, the Arduino IDE and a collection of software libraries.  Programs can be downloaded over USB.</a:t>
            </a:r>
          </a:p>
          <a:p>
            <a:pPr lvl="1"/>
            <a:r>
              <a:rPr lang="en-US" sz="1600" dirty="0"/>
              <a:t>Enables us to use Arduino Sketches for code development rather than C or assembly language.  Remember, the pre-requisites for EE333?</a:t>
            </a:r>
          </a:p>
          <a:p>
            <a:pPr lvl="1"/>
            <a:r>
              <a:rPr lang="en-US" sz="1600" dirty="0"/>
              <a:t>Establishes a standard hardware platform for connecting peripherals and “shields”.</a:t>
            </a:r>
          </a:p>
          <a:p>
            <a:pPr lvl="1"/>
            <a:r>
              <a:rPr lang="en-US" sz="1600" dirty="0"/>
              <a:t>Hardware is cheap, software is free, a special programmer is not required, and there is a massive amount of online documentation.</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14</a:t>
            </a:fld>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3683552"/>
            <a:ext cx="3429000" cy="2286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3657600"/>
            <a:ext cx="2233968" cy="2312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3683552"/>
            <a:ext cx="2647012" cy="2081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8303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922873"/>
            <a:ext cx="8001000" cy="5370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There are 100’s of shields available!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15</a:t>
            </a:fld>
            <a:endParaRPr lang="en-US" dirty="0"/>
          </a:p>
        </p:txBody>
      </p:sp>
    </p:spTree>
    <p:extLst>
      <p:ext uri="{BB962C8B-B14F-4D97-AF65-F5344CB8AC3E}">
        <p14:creationId xmlns:p14="http://schemas.microsoft.com/office/powerpoint/2010/main" val="3597784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rduino-info.wikispaces.com/file/view/ArduinoUno_R3_Pinouts%20(1).png/471428026/ArduinoUno_R3_Pinouts%2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00126"/>
            <a:ext cx="6729349" cy="5181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fontScale="90000"/>
          </a:bodyPr>
          <a:lstStyle/>
          <a:p>
            <a:r>
              <a:rPr lang="en-US" dirty="0"/>
              <a:t>Arduino UNO</a:t>
            </a:r>
          </a:p>
        </p:txBody>
      </p:sp>
      <p:sp>
        <p:nvSpPr>
          <p:cNvPr id="2" name="Footer Placeholder 1"/>
          <p:cNvSpPr>
            <a:spLocks noGrp="1"/>
          </p:cNvSpPr>
          <p:nvPr>
            <p:ph type="ftr" sz="quarter" idx="11"/>
          </p:nvPr>
        </p:nvSpPr>
        <p:spPr/>
        <p:txBody>
          <a:bodyPr/>
          <a:lstStyle/>
          <a:p>
            <a:r>
              <a:rPr lang="en-US"/>
              <a:t>EE333 - Fall 2021</a:t>
            </a:r>
            <a:endParaRPr lang="en-US" dirty="0"/>
          </a:p>
        </p:txBody>
      </p:sp>
      <p:sp>
        <p:nvSpPr>
          <p:cNvPr id="3" name="Slide Number Placeholder 2"/>
          <p:cNvSpPr>
            <a:spLocks noGrp="1"/>
          </p:cNvSpPr>
          <p:nvPr>
            <p:ph type="sldNum" sz="quarter" idx="12"/>
          </p:nvPr>
        </p:nvSpPr>
        <p:spPr/>
        <p:txBody>
          <a:bodyPr/>
          <a:lstStyle/>
          <a:p>
            <a:fld id="{7F5B2EBE-6A3A-46EC-8286-7551010F4679}" type="slidenum">
              <a:rPr lang="en-US" smtClean="0"/>
              <a:t>16</a:t>
            </a:fld>
            <a:endParaRPr lang="en-US" dirty="0"/>
          </a:p>
        </p:txBody>
      </p:sp>
      <p:sp>
        <p:nvSpPr>
          <p:cNvPr id="5" name="TextBox 4"/>
          <p:cNvSpPr txBox="1"/>
          <p:nvPr/>
        </p:nvSpPr>
        <p:spPr>
          <a:xfrm>
            <a:off x="6705600" y="3429000"/>
            <a:ext cx="1992084" cy="646331"/>
          </a:xfrm>
          <a:prstGeom prst="rect">
            <a:avLst/>
          </a:prstGeom>
          <a:noFill/>
        </p:spPr>
        <p:txBody>
          <a:bodyPr wrap="none" rtlCol="0">
            <a:spAutoFit/>
          </a:bodyPr>
          <a:lstStyle/>
          <a:p>
            <a:r>
              <a:rPr lang="en-US" dirty="0"/>
              <a:t>Atmel ATmega328P</a:t>
            </a:r>
          </a:p>
          <a:p>
            <a:r>
              <a:rPr lang="en-US" dirty="0"/>
              <a:t>microcontroller</a:t>
            </a:r>
          </a:p>
        </p:txBody>
      </p:sp>
      <p:cxnSp>
        <p:nvCxnSpPr>
          <p:cNvPr id="7" name="Straight Arrow Connector 6"/>
          <p:cNvCxnSpPr/>
          <p:nvPr/>
        </p:nvCxnSpPr>
        <p:spPr>
          <a:xfrm flipH="1">
            <a:off x="5562600" y="1512332"/>
            <a:ext cx="609600" cy="6212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86055" y="1296888"/>
            <a:ext cx="941283" cy="307777"/>
          </a:xfrm>
          <a:prstGeom prst="rect">
            <a:avLst/>
          </a:prstGeom>
          <a:noFill/>
        </p:spPr>
        <p:txBody>
          <a:bodyPr wrap="none" rtlCol="0">
            <a:spAutoFit/>
          </a:bodyPr>
          <a:lstStyle/>
          <a:p>
            <a:r>
              <a:rPr lang="en-US" sz="1400" dirty="0">
                <a:solidFill>
                  <a:srgbClr val="FF0000"/>
                </a:solidFill>
              </a:rPr>
              <a:t>Serial port</a:t>
            </a:r>
          </a:p>
        </p:txBody>
      </p:sp>
      <p:cxnSp>
        <p:nvCxnSpPr>
          <p:cNvPr id="13" name="Straight Arrow Connector 12"/>
          <p:cNvCxnSpPr/>
          <p:nvPr/>
        </p:nvCxnSpPr>
        <p:spPr>
          <a:xfrm flipH="1">
            <a:off x="5029200" y="3764697"/>
            <a:ext cx="1627496" cy="73110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143000" y="3321903"/>
            <a:ext cx="1712726" cy="7534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52400" y="4075330"/>
            <a:ext cx="1513428" cy="307777"/>
          </a:xfrm>
          <a:prstGeom prst="rect">
            <a:avLst/>
          </a:prstGeom>
          <a:noFill/>
        </p:spPr>
        <p:txBody>
          <a:bodyPr wrap="none" rtlCol="0">
            <a:spAutoFit/>
          </a:bodyPr>
          <a:lstStyle/>
          <a:p>
            <a:r>
              <a:rPr lang="en-US" sz="1400" dirty="0">
                <a:solidFill>
                  <a:srgbClr val="FF0000"/>
                </a:solidFill>
              </a:rPr>
              <a:t>USB-to-Serial Chip</a:t>
            </a:r>
          </a:p>
        </p:txBody>
      </p:sp>
    </p:spTree>
    <p:extLst>
      <p:ext uri="{BB962C8B-B14F-4D97-AF65-F5344CB8AC3E}">
        <p14:creationId xmlns:p14="http://schemas.microsoft.com/office/powerpoint/2010/main" val="557397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dn.sparkfun.com/assets/parts/9/5/1/8/12757-04.jpg"/>
          <p:cNvPicPr>
            <a:picLocks noChangeAspect="1" noChangeArrowheads="1"/>
          </p:cNvPicPr>
          <p:nvPr/>
        </p:nvPicPr>
        <p:blipFill rotWithShape="1">
          <a:blip r:embed="rId2">
            <a:extLst>
              <a:ext uri="{28A0092B-C50C-407E-A947-70E740481C1C}">
                <a14:useLocalDpi xmlns:a14="http://schemas.microsoft.com/office/drawing/2010/main" val="0"/>
              </a:ext>
            </a:extLst>
          </a:blip>
          <a:srcRect l="14120" r="12939"/>
          <a:stretch/>
        </p:blipFill>
        <p:spPr bwMode="auto">
          <a:xfrm>
            <a:off x="6035040" y="1108364"/>
            <a:ext cx="283464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693" b="580"/>
          <a:stretch/>
        </p:blipFill>
        <p:spPr bwMode="auto">
          <a:xfrm>
            <a:off x="0" y="981364"/>
            <a:ext cx="5867400" cy="517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3200" dirty="0"/>
              <a:t>Arduino Uno R3/SparkFun RedBoard Pinouts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a:xfrm>
            <a:off x="6553200" y="6340475"/>
            <a:ext cx="2133600" cy="365125"/>
          </a:xfrm>
        </p:spPr>
        <p:txBody>
          <a:bodyPr/>
          <a:lstStyle/>
          <a:p>
            <a:fld id="{7F5B2EBE-6A3A-46EC-8286-7551010F4679}" type="slidenum">
              <a:rPr lang="en-US" smtClean="0"/>
              <a:t>17</a:t>
            </a:fld>
            <a:endParaRPr lang="en-US" dirty="0"/>
          </a:p>
        </p:txBody>
      </p:sp>
      <p:sp>
        <p:nvSpPr>
          <p:cNvPr id="6" name="TextBox 5"/>
          <p:cNvSpPr txBox="1"/>
          <p:nvPr/>
        </p:nvSpPr>
        <p:spPr>
          <a:xfrm>
            <a:off x="304800" y="1902568"/>
            <a:ext cx="1311962" cy="369332"/>
          </a:xfrm>
          <a:prstGeom prst="rect">
            <a:avLst/>
          </a:prstGeom>
          <a:noFill/>
        </p:spPr>
        <p:txBody>
          <a:bodyPr wrap="none" rtlCol="0">
            <a:spAutoFit/>
          </a:bodyPr>
          <a:lstStyle/>
          <a:p>
            <a:r>
              <a:rPr lang="en-US" dirty="0">
                <a:solidFill>
                  <a:srgbClr val="00B050"/>
                </a:solidFill>
              </a:rPr>
              <a:t>DIP Package</a:t>
            </a:r>
          </a:p>
        </p:txBody>
      </p:sp>
      <p:cxnSp>
        <p:nvCxnSpPr>
          <p:cNvPr id="9" name="Straight Arrow Connector 8"/>
          <p:cNvCxnSpPr/>
          <p:nvPr/>
        </p:nvCxnSpPr>
        <p:spPr>
          <a:xfrm>
            <a:off x="1219200" y="2362200"/>
            <a:ext cx="1179326" cy="65639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55438" y="1480066"/>
            <a:ext cx="1408142" cy="369332"/>
          </a:xfrm>
          <a:prstGeom prst="rect">
            <a:avLst/>
          </a:prstGeom>
          <a:noFill/>
        </p:spPr>
        <p:txBody>
          <a:bodyPr wrap="none" rtlCol="0">
            <a:spAutoFit/>
          </a:bodyPr>
          <a:lstStyle/>
          <a:p>
            <a:r>
              <a:rPr lang="en-US" dirty="0">
                <a:solidFill>
                  <a:srgbClr val="00B050"/>
                </a:solidFill>
              </a:rPr>
              <a:t>SMT Package</a:t>
            </a:r>
          </a:p>
        </p:txBody>
      </p:sp>
      <p:cxnSp>
        <p:nvCxnSpPr>
          <p:cNvPr id="12" name="Straight Arrow Connector 11"/>
          <p:cNvCxnSpPr/>
          <p:nvPr/>
        </p:nvCxnSpPr>
        <p:spPr>
          <a:xfrm>
            <a:off x="5445377" y="1886404"/>
            <a:ext cx="1641223" cy="1683519"/>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10000" y="923698"/>
            <a:ext cx="917880" cy="369332"/>
          </a:xfrm>
          <a:prstGeom prst="rect">
            <a:avLst/>
          </a:prstGeom>
          <a:noFill/>
        </p:spPr>
        <p:txBody>
          <a:bodyPr wrap="none" rtlCol="0">
            <a:spAutoFit/>
          </a:bodyPr>
          <a:lstStyle/>
          <a:p>
            <a:r>
              <a:rPr lang="en-US" dirty="0">
                <a:solidFill>
                  <a:srgbClr val="00B050"/>
                </a:solidFill>
              </a:rPr>
              <a:t>Std USB</a:t>
            </a:r>
          </a:p>
        </p:txBody>
      </p:sp>
      <p:sp>
        <p:nvSpPr>
          <p:cNvPr id="17" name="TextBox 16"/>
          <p:cNvSpPr txBox="1"/>
          <p:nvPr/>
        </p:nvSpPr>
        <p:spPr>
          <a:xfrm>
            <a:off x="7454669" y="923698"/>
            <a:ext cx="1161985" cy="369332"/>
          </a:xfrm>
          <a:prstGeom prst="rect">
            <a:avLst/>
          </a:prstGeom>
          <a:noFill/>
        </p:spPr>
        <p:txBody>
          <a:bodyPr wrap="none" rtlCol="0">
            <a:spAutoFit/>
          </a:bodyPr>
          <a:lstStyle/>
          <a:p>
            <a:r>
              <a:rPr lang="en-US" dirty="0">
                <a:solidFill>
                  <a:srgbClr val="00B050"/>
                </a:solidFill>
              </a:rPr>
              <a:t>Micro USB</a:t>
            </a:r>
          </a:p>
        </p:txBody>
      </p:sp>
    </p:spTree>
    <p:extLst>
      <p:ext uri="{BB962C8B-B14F-4D97-AF65-F5344CB8AC3E}">
        <p14:creationId xmlns:p14="http://schemas.microsoft.com/office/powerpoint/2010/main" val="1798839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UNO Rev3 Schematic</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18</a:t>
            </a:fld>
            <a:endParaRPr lang="en-US" dirty="0"/>
          </a:p>
        </p:txBody>
      </p:sp>
      <p:pic>
        <p:nvPicPr>
          <p:cNvPr id="4098" name="Picture 2" descr="https://eelabs.files.wordpress.com/2014/04/f1a33-2014-04-14_0924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38" y="1138236"/>
            <a:ext cx="8774791" cy="49053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5573" y="3810000"/>
            <a:ext cx="788999" cy="215444"/>
          </a:xfrm>
          <a:prstGeom prst="rect">
            <a:avLst/>
          </a:prstGeom>
          <a:noFill/>
        </p:spPr>
        <p:txBody>
          <a:bodyPr wrap="none" rtlCol="0">
            <a:spAutoFit/>
          </a:bodyPr>
          <a:lstStyle/>
          <a:p>
            <a:r>
              <a:rPr lang="en-US" sz="800" dirty="0">
                <a:solidFill>
                  <a:srgbClr val="FF0000"/>
                </a:solidFill>
              </a:rPr>
              <a:t>USBConnector</a:t>
            </a:r>
          </a:p>
        </p:txBody>
      </p:sp>
      <p:sp>
        <p:nvSpPr>
          <p:cNvPr id="9" name="TextBox 8"/>
          <p:cNvSpPr txBox="1"/>
          <p:nvPr/>
        </p:nvSpPr>
        <p:spPr>
          <a:xfrm>
            <a:off x="1209675" y="3127147"/>
            <a:ext cx="822661" cy="215444"/>
          </a:xfrm>
          <a:prstGeom prst="rect">
            <a:avLst/>
          </a:prstGeom>
          <a:noFill/>
        </p:spPr>
        <p:txBody>
          <a:bodyPr wrap="none" rtlCol="0">
            <a:spAutoFit/>
          </a:bodyPr>
          <a:lstStyle/>
          <a:p>
            <a:r>
              <a:rPr lang="en-US" sz="800" dirty="0">
                <a:solidFill>
                  <a:srgbClr val="FF0000"/>
                </a:solidFill>
              </a:rPr>
              <a:t>ICSP Connector</a:t>
            </a:r>
          </a:p>
        </p:txBody>
      </p:sp>
      <p:sp>
        <p:nvSpPr>
          <p:cNvPr id="10" name="TextBox 9"/>
          <p:cNvSpPr txBox="1"/>
          <p:nvPr/>
        </p:nvSpPr>
        <p:spPr>
          <a:xfrm>
            <a:off x="5867400" y="6019800"/>
            <a:ext cx="851515" cy="215444"/>
          </a:xfrm>
          <a:prstGeom prst="rect">
            <a:avLst/>
          </a:prstGeom>
          <a:noFill/>
        </p:spPr>
        <p:txBody>
          <a:bodyPr wrap="none" rtlCol="0">
            <a:spAutoFit/>
          </a:bodyPr>
          <a:lstStyle/>
          <a:p>
            <a:r>
              <a:rPr lang="en-US" sz="800" dirty="0">
                <a:solidFill>
                  <a:srgbClr val="FF0000"/>
                </a:solidFill>
              </a:rPr>
              <a:t>MicroController</a:t>
            </a:r>
          </a:p>
        </p:txBody>
      </p:sp>
      <p:sp>
        <p:nvSpPr>
          <p:cNvPr id="13" name="TextBox 12"/>
          <p:cNvSpPr txBox="1"/>
          <p:nvPr/>
        </p:nvSpPr>
        <p:spPr>
          <a:xfrm>
            <a:off x="2895600" y="5588912"/>
            <a:ext cx="851515" cy="215444"/>
          </a:xfrm>
          <a:prstGeom prst="rect">
            <a:avLst/>
          </a:prstGeom>
          <a:noFill/>
        </p:spPr>
        <p:txBody>
          <a:bodyPr wrap="none" rtlCol="0">
            <a:spAutoFit/>
          </a:bodyPr>
          <a:lstStyle/>
          <a:p>
            <a:r>
              <a:rPr lang="en-US" sz="800" dirty="0">
                <a:solidFill>
                  <a:srgbClr val="FF0000"/>
                </a:solidFill>
              </a:rPr>
              <a:t>MicroController</a:t>
            </a:r>
          </a:p>
        </p:txBody>
      </p:sp>
      <p:sp>
        <p:nvSpPr>
          <p:cNvPr id="14" name="TextBox 13"/>
          <p:cNvSpPr txBox="1"/>
          <p:nvPr/>
        </p:nvSpPr>
        <p:spPr>
          <a:xfrm>
            <a:off x="4876800" y="5715000"/>
            <a:ext cx="750526" cy="215444"/>
          </a:xfrm>
          <a:prstGeom prst="rect">
            <a:avLst/>
          </a:prstGeom>
          <a:noFill/>
        </p:spPr>
        <p:txBody>
          <a:bodyPr wrap="none" rtlCol="0">
            <a:spAutoFit/>
          </a:bodyPr>
          <a:lstStyle/>
          <a:p>
            <a:r>
              <a:rPr lang="en-US" sz="800" dirty="0">
                <a:solidFill>
                  <a:srgbClr val="FF0000"/>
                </a:solidFill>
              </a:rPr>
              <a:t>Serial Comms</a:t>
            </a:r>
          </a:p>
        </p:txBody>
      </p:sp>
      <p:sp>
        <p:nvSpPr>
          <p:cNvPr id="15" name="TextBox 14"/>
          <p:cNvSpPr txBox="1"/>
          <p:nvPr/>
        </p:nvSpPr>
        <p:spPr>
          <a:xfrm>
            <a:off x="1828800" y="4495800"/>
            <a:ext cx="479618" cy="215444"/>
          </a:xfrm>
          <a:prstGeom prst="rect">
            <a:avLst/>
          </a:prstGeom>
          <a:noFill/>
        </p:spPr>
        <p:txBody>
          <a:bodyPr wrap="none" rtlCol="0">
            <a:spAutoFit/>
          </a:bodyPr>
          <a:lstStyle/>
          <a:p>
            <a:r>
              <a:rPr lang="en-US" sz="800" dirty="0">
                <a:solidFill>
                  <a:srgbClr val="FF0000"/>
                </a:solidFill>
              </a:rPr>
              <a:t>16MHz</a:t>
            </a:r>
          </a:p>
        </p:txBody>
      </p:sp>
      <p:sp>
        <p:nvSpPr>
          <p:cNvPr id="16" name="TextBox 15"/>
          <p:cNvSpPr txBox="1"/>
          <p:nvPr/>
        </p:nvSpPr>
        <p:spPr>
          <a:xfrm>
            <a:off x="4876800" y="4572000"/>
            <a:ext cx="479618" cy="215444"/>
          </a:xfrm>
          <a:prstGeom prst="rect">
            <a:avLst/>
          </a:prstGeom>
          <a:noFill/>
        </p:spPr>
        <p:txBody>
          <a:bodyPr wrap="none" rtlCol="0">
            <a:spAutoFit/>
          </a:bodyPr>
          <a:lstStyle/>
          <a:p>
            <a:r>
              <a:rPr lang="en-US" sz="800" dirty="0">
                <a:solidFill>
                  <a:srgbClr val="FF0000"/>
                </a:solidFill>
              </a:rPr>
              <a:t>16MHz</a:t>
            </a:r>
          </a:p>
        </p:txBody>
      </p:sp>
      <p:sp>
        <p:nvSpPr>
          <p:cNvPr id="17" name="TextBox 16"/>
          <p:cNvSpPr txBox="1"/>
          <p:nvPr/>
        </p:nvSpPr>
        <p:spPr>
          <a:xfrm>
            <a:off x="7972424" y="4574947"/>
            <a:ext cx="394660" cy="215444"/>
          </a:xfrm>
          <a:prstGeom prst="rect">
            <a:avLst/>
          </a:prstGeom>
          <a:noFill/>
        </p:spPr>
        <p:txBody>
          <a:bodyPr wrap="none" rtlCol="0">
            <a:spAutoFit/>
          </a:bodyPr>
          <a:lstStyle/>
          <a:p>
            <a:r>
              <a:rPr lang="en-US" sz="800" dirty="0">
                <a:solidFill>
                  <a:srgbClr val="FF0000"/>
                </a:solidFill>
              </a:rPr>
              <a:t>GPIO</a:t>
            </a:r>
          </a:p>
        </p:txBody>
      </p:sp>
      <p:sp>
        <p:nvSpPr>
          <p:cNvPr id="18" name="TextBox 17"/>
          <p:cNvSpPr txBox="1"/>
          <p:nvPr/>
        </p:nvSpPr>
        <p:spPr>
          <a:xfrm>
            <a:off x="6248400" y="3242578"/>
            <a:ext cx="822661" cy="215444"/>
          </a:xfrm>
          <a:prstGeom prst="rect">
            <a:avLst/>
          </a:prstGeom>
          <a:noFill/>
        </p:spPr>
        <p:txBody>
          <a:bodyPr wrap="none" rtlCol="0">
            <a:spAutoFit/>
          </a:bodyPr>
          <a:lstStyle/>
          <a:p>
            <a:r>
              <a:rPr lang="en-US" sz="800" dirty="0">
                <a:solidFill>
                  <a:srgbClr val="FF0000"/>
                </a:solidFill>
              </a:rPr>
              <a:t>ICSP Connector</a:t>
            </a:r>
          </a:p>
        </p:txBody>
      </p:sp>
      <p:sp>
        <p:nvSpPr>
          <p:cNvPr id="19" name="TextBox 18"/>
          <p:cNvSpPr txBox="1"/>
          <p:nvPr/>
        </p:nvSpPr>
        <p:spPr>
          <a:xfrm>
            <a:off x="5252063" y="3200400"/>
            <a:ext cx="726481" cy="215444"/>
          </a:xfrm>
          <a:prstGeom prst="rect">
            <a:avLst/>
          </a:prstGeom>
          <a:noFill/>
        </p:spPr>
        <p:txBody>
          <a:bodyPr wrap="none" rtlCol="0">
            <a:spAutoFit/>
          </a:bodyPr>
          <a:lstStyle/>
          <a:p>
            <a:r>
              <a:rPr lang="en-US" sz="800" dirty="0">
                <a:solidFill>
                  <a:srgbClr val="FF0000"/>
                </a:solidFill>
              </a:rPr>
              <a:t>Reset Button</a:t>
            </a:r>
          </a:p>
        </p:txBody>
      </p:sp>
      <p:sp>
        <p:nvSpPr>
          <p:cNvPr id="20" name="TextBox 19"/>
          <p:cNvSpPr txBox="1"/>
          <p:nvPr/>
        </p:nvSpPr>
        <p:spPr>
          <a:xfrm>
            <a:off x="3747115" y="2209800"/>
            <a:ext cx="800219" cy="215444"/>
          </a:xfrm>
          <a:prstGeom prst="rect">
            <a:avLst/>
          </a:prstGeom>
          <a:noFill/>
        </p:spPr>
        <p:txBody>
          <a:bodyPr wrap="none" rtlCol="0">
            <a:spAutoFit/>
          </a:bodyPr>
          <a:lstStyle/>
          <a:p>
            <a:r>
              <a:rPr lang="en-US" sz="800" dirty="0">
                <a:solidFill>
                  <a:srgbClr val="FF0000"/>
                </a:solidFill>
              </a:rPr>
              <a:t>3.3V Regulator</a:t>
            </a:r>
          </a:p>
        </p:txBody>
      </p:sp>
      <p:sp>
        <p:nvSpPr>
          <p:cNvPr id="21" name="TextBox 20"/>
          <p:cNvSpPr txBox="1"/>
          <p:nvPr/>
        </p:nvSpPr>
        <p:spPr>
          <a:xfrm>
            <a:off x="7315200" y="2819400"/>
            <a:ext cx="630301" cy="215444"/>
          </a:xfrm>
          <a:prstGeom prst="rect">
            <a:avLst/>
          </a:prstGeom>
          <a:noFill/>
        </p:spPr>
        <p:txBody>
          <a:bodyPr wrap="none" rtlCol="0">
            <a:spAutoFit/>
          </a:bodyPr>
          <a:lstStyle/>
          <a:p>
            <a:r>
              <a:rPr lang="en-US" sz="800" dirty="0">
                <a:solidFill>
                  <a:srgbClr val="FF0000"/>
                </a:solidFill>
              </a:rPr>
              <a:t>Power LED</a:t>
            </a:r>
          </a:p>
        </p:txBody>
      </p:sp>
      <p:sp>
        <p:nvSpPr>
          <p:cNvPr id="22" name="TextBox 21"/>
          <p:cNvSpPr txBox="1"/>
          <p:nvPr/>
        </p:nvSpPr>
        <p:spPr>
          <a:xfrm>
            <a:off x="5337573" y="1374547"/>
            <a:ext cx="910827" cy="215444"/>
          </a:xfrm>
          <a:prstGeom prst="rect">
            <a:avLst/>
          </a:prstGeom>
          <a:noFill/>
        </p:spPr>
        <p:txBody>
          <a:bodyPr wrap="none" rtlCol="0">
            <a:spAutoFit/>
          </a:bodyPr>
          <a:lstStyle/>
          <a:p>
            <a:r>
              <a:rPr lang="en-US" sz="800" dirty="0">
                <a:solidFill>
                  <a:srgbClr val="FF0000"/>
                </a:solidFill>
              </a:rPr>
              <a:t>Power Connector</a:t>
            </a:r>
          </a:p>
        </p:txBody>
      </p:sp>
      <p:sp>
        <p:nvSpPr>
          <p:cNvPr id="23" name="TextBox 22"/>
          <p:cNvSpPr txBox="1"/>
          <p:nvPr/>
        </p:nvSpPr>
        <p:spPr>
          <a:xfrm>
            <a:off x="6781800" y="1447800"/>
            <a:ext cx="723275" cy="215444"/>
          </a:xfrm>
          <a:prstGeom prst="rect">
            <a:avLst/>
          </a:prstGeom>
          <a:noFill/>
        </p:spPr>
        <p:txBody>
          <a:bodyPr wrap="none" rtlCol="0">
            <a:spAutoFit/>
          </a:bodyPr>
          <a:lstStyle/>
          <a:p>
            <a:r>
              <a:rPr lang="en-US" sz="800" dirty="0">
                <a:solidFill>
                  <a:srgbClr val="FF0000"/>
                </a:solidFill>
              </a:rPr>
              <a:t>5V Regulator</a:t>
            </a:r>
          </a:p>
        </p:txBody>
      </p:sp>
      <p:sp>
        <p:nvSpPr>
          <p:cNvPr id="24" name="TextBox 23"/>
          <p:cNvSpPr txBox="1"/>
          <p:nvPr/>
        </p:nvSpPr>
        <p:spPr>
          <a:xfrm>
            <a:off x="2611066" y="5725210"/>
            <a:ext cx="1420582" cy="215444"/>
          </a:xfrm>
          <a:prstGeom prst="rect">
            <a:avLst/>
          </a:prstGeom>
          <a:noFill/>
        </p:spPr>
        <p:txBody>
          <a:bodyPr wrap="none" rtlCol="0">
            <a:spAutoFit/>
          </a:bodyPr>
          <a:lstStyle/>
          <a:p>
            <a:r>
              <a:rPr lang="en-US" sz="800" dirty="0">
                <a:solidFill>
                  <a:srgbClr val="FF0000"/>
                </a:solidFill>
              </a:rPr>
              <a:t>Converts USB to RS-232 Serial</a:t>
            </a:r>
          </a:p>
        </p:txBody>
      </p:sp>
      <p:sp>
        <p:nvSpPr>
          <p:cNvPr id="25" name="TextBox 24"/>
          <p:cNvSpPr txBox="1"/>
          <p:nvPr/>
        </p:nvSpPr>
        <p:spPr>
          <a:xfrm>
            <a:off x="5582866" y="6172200"/>
            <a:ext cx="1468672" cy="215444"/>
          </a:xfrm>
          <a:prstGeom prst="rect">
            <a:avLst/>
          </a:prstGeom>
          <a:noFill/>
        </p:spPr>
        <p:txBody>
          <a:bodyPr wrap="none" rtlCol="0">
            <a:spAutoFit/>
          </a:bodyPr>
          <a:lstStyle/>
          <a:p>
            <a:r>
              <a:rPr lang="en-US" sz="800" dirty="0">
                <a:solidFill>
                  <a:srgbClr val="FF0000"/>
                </a:solidFill>
              </a:rPr>
              <a:t>General Purpose Programming</a:t>
            </a:r>
          </a:p>
        </p:txBody>
      </p:sp>
      <p:sp>
        <p:nvSpPr>
          <p:cNvPr id="26" name="TextBox 25"/>
          <p:cNvSpPr txBox="1"/>
          <p:nvPr/>
        </p:nvSpPr>
        <p:spPr>
          <a:xfrm>
            <a:off x="4951462" y="5257800"/>
            <a:ext cx="968535" cy="215444"/>
          </a:xfrm>
          <a:prstGeom prst="rect">
            <a:avLst/>
          </a:prstGeom>
          <a:noFill/>
        </p:spPr>
        <p:txBody>
          <a:bodyPr wrap="none" rtlCol="0">
            <a:spAutoFit/>
          </a:bodyPr>
          <a:lstStyle/>
          <a:p>
            <a:r>
              <a:rPr lang="en-US" sz="800" dirty="0">
                <a:solidFill>
                  <a:srgbClr val="FF0000"/>
                </a:solidFill>
              </a:rPr>
              <a:t>Serial Comms LEDs</a:t>
            </a:r>
          </a:p>
        </p:txBody>
      </p:sp>
    </p:spTree>
    <p:extLst>
      <p:ext uri="{BB962C8B-B14F-4D97-AF65-F5344CB8AC3E}">
        <p14:creationId xmlns:p14="http://schemas.microsoft.com/office/powerpoint/2010/main" val="313058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ATmega328P 28-pin DIP Pinout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89892"/>
            <a:ext cx="7749414" cy="511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t>EE333 - Fall 2021</a:t>
            </a:r>
            <a:endParaRPr lang="en-US" dirty="0"/>
          </a:p>
        </p:txBody>
      </p:sp>
      <p:sp>
        <p:nvSpPr>
          <p:cNvPr id="4" name="Slide Number Placeholder 3"/>
          <p:cNvSpPr>
            <a:spLocks noGrp="1"/>
          </p:cNvSpPr>
          <p:nvPr>
            <p:ph type="sldNum" sz="quarter" idx="12"/>
          </p:nvPr>
        </p:nvSpPr>
        <p:spPr/>
        <p:txBody>
          <a:bodyPr/>
          <a:lstStyle/>
          <a:p>
            <a:fld id="{7F5B2EBE-6A3A-46EC-8286-7551010F4679}" type="slidenum">
              <a:rPr lang="en-US" smtClean="0"/>
              <a:t>19</a:t>
            </a:fld>
            <a:endParaRPr lang="en-US" dirty="0"/>
          </a:p>
        </p:txBody>
      </p:sp>
    </p:spTree>
    <p:extLst>
      <p:ext uri="{BB962C8B-B14F-4D97-AF65-F5344CB8AC3E}">
        <p14:creationId xmlns:p14="http://schemas.microsoft.com/office/powerpoint/2010/main" val="95687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EE333 - Course Instructor</a:t>
            </a:r>
          </a:p>
        </p:txBody>
      </p:sp>
      <p:sp>
        <p:nvSpPr>
          <p:cNvPr id="3" name="Content Placeholder 2"/>
          <p:cNvSpPr>
            <a:spLocks noGrp="1"/>
          </p:cNvSpPr>
          <p:nvPr>
            <p:ph idx="1"/>
          </p:nvPr>
        </p:nvSpPr>
        <p:spPr/>
        <p:txBody>
          <a:bodyPr/>
          <a:lstStyle/>
          <a:p>
            <a:r>
              <a:rPr lang="en-US" altLang="en-US" dirty="0"/>
              <a:t>Associate Professor: Allan Douglas</a:t>
            </a:r>
          </a:p>
          <a:p>
            <a:r>
              <a:rPr lang="en-US" altLang="en-US" dirty="0"/>
              <a:t>Email: </a:t>
            </a:r>
            <a:r>
              <a:rPr lang="en-US" altLang="en-US" dirty="0">
                <a:hlinkClick r:id="rId2"/>
              </a:rPr>
              <a:t>allan.douglas@oit.edu</a:t>
            </a:r>
            <a:endParaRPr lang="en-US" altLang="en-US" dirty="0"/>
          </a:p>
          <a:p>
            <a:r>
              <a:rPr lang="en-US" altLang="en-US" dirty="0"/>
              <a:t>BSEE Oregon State University 1991</a:t>
            </a:r>
          </a:p>
          <a:p>
            <a:r>
              <a:rPr lang="en-US" altLang="en-US" dirty="0"/>
              <a:t>MSEE Oregon State University 1993</a:t>
            </a:r>
          </a:p>
          <a:p>
            <a:endParaRPr lang="en-US" altLang="en-US" dirty="0"/>
          </a:p>
          <a:p>
            <a:endParaRPr lang="en-US" altLang="en-US" dirty="0"/>
          </a:p>
          <a:p>
            <a:r>
              <a:rPr lang="en-US" altLang="en-US" dirty="0"/>
              <a:t>28 years of industry experience</a:t>
            </a:r>
          </a:p>
          <a:p>
            <a:pPr lvl="1"/>
            <a:r>
              <a:rPr lang="en-US" altLang="en-US" dirty="0"/>
              <a:t>Digital System Design/Architecture</a:t>
            </a:r>
          </a:p>
          <a:p>
            <a:pPr lvl="1"/>
            <a:r>
              <a:rPr lang="en-US" altLang="en-US" dirty="0"/>
              <a:t>Field Programmable Gate Arrays (FPGA)</a:t>
            </a:r>
          </a:p>
          <a:p>
            <a:pPr lvl="1"/>
            <a:r>
              <a:rPr lang="en-US" altLang="en-US" dirty="0"/>
              <a:t>Microprocessors/Microcontrollers</a:t>
            </a:r>
          </a:p>
          <a:p>
            <a:pPr lvl="1"/>
            <a:r>
              <a:rPr lang="en-US" altLang="en-US" dirty="0"/>
              <a:t>VHDL/Verilog</a:t>
            </a:r>
          </a:p>
          <a:p>
            <a:pPr lvl="1"/>
            <a:r>
              <a:rPr lang="en-US" altLang="en-US" dirty="0"/>
              <a:t>High-Speed Circuit Boards</a:t>
            </a:r>
          </a:p>
        </p:txBody>
      </p:sp>
      <p:sp>
        <p:nvSpPr>
          <p:cNvPr id="18" name="Footer Placeholder 17"/>
          <p:cNvSpPr>
            <a:spLocks noGrp="1"/>
          </p:cNvSpPr>
          <p:nvPr>
            <p:ph type="ftr" sz="quarter" idx="11"/>
          </p:nvPr>
        </p:nvSpPr>
        <p:spPr/>
        <p:txBody>
          <a:bodyPr/>
          <a:lstStyle/>
          <a:p>
            <a:r>
              <a:rPr lang="en-US"/>
              <a:t>EE333 - Fall 2021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2220025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Atmel AVR Atmega 328P Microcontroller</a:t>
            </a:r>
          </a:p>
        </p:txBody>
      </p:sp>
      <p:sp>
        <p:nvSpPr>
          <p:cNvPr id="3" name="Content Placeholder 2"/>
          <p:cNvSpPr>
            <a:spLocks noGrp="1"/>
          </p:cNvSpPr>
          <p:nvPr>
            <p:ph idx="1"/>
          </p:nvPr>
        </p:nvSpPr>
        <p:spPr>
          <a:xfrm>
            <a:off x="457200" y="990600"/>
            <a:ext cx="8229600" cy="5257800"/>
          </a:xfrm>
        </p:spPr>
        <p:txBody>
          <a:bodyPr>
            <a:normAutofit fontScale="85000" lnSpcReduction="20000"/>
          </a:bodyPr>
          <a:lstStyle/>
          <a:p>
            <a:r>
              <a:rPr lang="en-US" sz="1900" b="1" dirty="0"/>
              <a:t>High Performance, Low Power </a:t>
            </a:r>
            <a:r>
              <a:rPr lang="en-US" sz="1900" b="1" dirty="0" err="1"/>
              <a:t>Atmel®AVR</a:t>
            </a:r>
            <a:r>
              <a:rPr lang="en-US" sz="1900" b="1" dirty="0"/>
              <a:t>® 8-Bit Microcontroller Family</a:t>
            </a:r>
          </a:p>
          <a:p>
            <a:pPr lvl="1"/>
            <a:r>
              <a:rPr lang="en-US" sz="1900" dirty="0"/>
              <a:t>Advanced RISC Architecture</a:t>
            </a:r>
          </a:p>
          <a:p>
            <a:pPr lvl="1"/>
            <a:r>
              <a:rPr lang="en-US" sz="1900" dirty="0"/>
              <a:t>131 Powerful Instructions – Most Single Clock Cycle Execution</a:t>
            </a:r>
          </a:p>
          <a:p>
            <a:pPr lvl="1"/>
            <a:r>
              <a:rPr lang="en-US" sz="1900" dirty="0"/>
              <a:t>32 x 8 General Purpose Working Registers</a:t>
            </a:r>
          </a:p>
          <a:p>
            <a:pPr lvl="1"/>
            <a:r>
              <a:rPr lang="en-US" sz="1900" dirty="0"/>
              <a:t>Fully Static Operation</a:t>
            </a:r>
          </a:p>
          <a:p>
            <a:pPr lvl="1"/>
            <a:r>
              <a:rPr lang="en-US" sz="1900" dirty="0"/>
              <a:t>Up to 20 MIPS Throughput at 20MHz</a:t>
            </a:r>
          </a:p>
          <a:p>
            <a:pPr lvl="1"/>
            <a:r>
              <a:rPr lang="en-US" sz="1900" dirty="0"/>
              <a:t>On-chip 2-cycle Multiplier</a:t>
            </a:r>
            <a:endParaRPr lang="en-US" sz="1900" dirty="0">
              <a:hlinkClick r:id="rId2"/>
            </a:endParaRPr>
          </a:p>
          <a:p>
            <a:r>
              <a:rPr lang="en-US" sz="1900" b="1" dirty="0"/>
              <a:t>High Endurance Non-volatile Memory Segments</a:t>
            </a:r>
          </a:p>
          <a:p>
            <a:pPr lvl="1"/>
            <a:r>
              <a:rPr lang="en-US" sz="1900" dirty="0"/>
              <a:t>4/8/16/</a:t>
            </a:r>
            <a:r>
              <a:rPr lang="en-US" sz="1900" dirty="0">
                <a:solidFill>
                  <a:srgbClr val="FF0000"/>
                </a:solidFill>
              </a:rPr>
              <a:t>32KBytes</a:t>
            </a:r>
            <a:r>
              <a:rPr lang="en-US" sz="1900" dirty="0"/>
              <a:t> of In-System Self-Programmable Flash program memory</a:t>
            </a:r>
          </a:p>
          <a:p>
            <a:pPr lvl="1"/>
            <a:r>
              <a:rPr lang="en-US" sz="1900" dirty="0"/>
              <a:t>256/512/512/</a:t>
            </a:r>
            <a:r>
              <a:rPr lang="en-US" sz="1900" dirty="0">
                <a:solidFill>
                  <a:srgbClr val="FF0000"/>
                </a:solidFill>
              </a:rPr>
              <a:t>1KBytes</a:t>
            </a:r>
            <a:r>
              <a:rPr lang="en-US" sz="1900" dirty="0"/>
              <a:t> EEPROM</a:t>
            </a:r>
          </a:p>
          <a:p>
            <a:pPr lvl="1"/>
            <a:r>
              <a:rPr lang="en-US" sz="1900" dirty="0"/>
              <a:t>512/1K/1K/</a:t>
            </a:r>
            <a:r>
              <a:rPr lang="en-US" sz="1900" dirty="0">
                <a:solidFill>
                  <a:srgbClr val="FF0000"/>
                </a:solidFill>
              </a:rPr>
              <a:t>2KBytes</a:t>
            </a:r>
            <a:r>
              <a:rPr lang="en-US" sz="1900" dirty="0"/>
              <a:t> Internal SRAM</a:t>
            </a:r>
          </a:p>
          <a:p>
            <a:pPr lvl="1"/>
            <a:r>
              <a:rPr lang="en-US" sz="1900" dirty="0"/>
              <a:t>Write/Erase Cycles: 10,000 Flash/100,000 EEPROM</a:t>
            </a:r>
          </a:p>
          <a:p>
            <a:pPr lvl="1"/>
            <a:r>
              <a:rPr lang="en-US" sz="1900" dirty="0"/>
              <a:t>Data retention: 20 years at +85C/100 years at +25C</a:t>
            </a:r>
          </a:p>
          <a:p>
            <a:pPr lvl="1"/>
            <a:r>
              <a:rPr lang="en-US" sz="1900" dirty="0"/>
              <a:t>Optional Boot Code Section with Independent Lock Bits</a:t>
            </a:r>
          </a:p>
          <a:p>
            <a:pPr lvl="1"/>
            <a:r>
              <a:rPr lang="en-US" sz="1900" dirty="0"/>
              <a:t>In-System Programming by On-chip Boot Program</a:t>
            </a:r>
          </a:p>
          <a:p>
            <a:pPr lvl="1"/>
            <a:r>
              <a:rPr lang="en-US" sz="1900" dirty="0"/>
              <a:t>True Read-While-Write Operation</a:t>
            </a:r>
          </a:p>
          <a:p>
            <a:pPr lvl="1"/>
            <a:r>
              <a:rPr lang="en-US" sz="1900" dirty="0"/>
              <a:t>Programming Lock for Software Security</a:t>
            </a:r>
            <a:endParaRPr lang="en-US" sz="2000" dirty="0">
              <a:hlinkClick r:id="rId2"/>
            </a:endParaRPr>
          </a:p>
          <a:p>
            <a:pPr marL="0" indent="0">
              <a:buNone/>
            </a:pPr>
            <a:endParaRPr lang="en-US" sz="2000" dirty="0">
              <a:hlinkClick r:id="rId2"/>
            </a:endParaRPr>
          </a:p>
          <a:p>
            <a:pPr marL="0" indent="0">
              <a:buNone/>
            </a:pPr>
            <a:r>
              <a:rPr lang="en-US" sz="2000" dirty="0">
                <a:hlinkClick r:id="rId2"/>
              </a:rPr>
              <a:t>http://www.atmel.com/images/Atmel-8271-8-bit-AVR-Microcontroller-ATmega48A-48PA-88A-88PA-168A-168PA-328-328P_datasheet_Complete.pdf</a:t>
            </a:r>
            <a:endParaRPr lang="en-US" sz="2000" dirty="0"/>
          </a:p>
          <a:p>
            <a:endParaRPr lang="en-US" sz="2000" dirty="0"/>
          </a:p>
        </p:txBody>
      </p:sp>
      <p:sp>
        <p:nvSpPr>
          <p:cNvPr id="4" name="Footer Placeholder 3"/>
          <p:cNvSpPr>
            <a:spLocks noGrp="1"/>
          </p:cNvSpPr>
          <p:nvPr>
            <p:ph type="ftr" sz="quarter" idx="11"/>
          </p:nvPr>
        </p:nvSpPr>
        <p:spPr/>
        <p:txBody>
          <a:bodyPr/>
          <a:lstStyle/>
          <a:p>
            <a:r>
              <a:rPr lang="en-US"/>
              <a:t>EE333 - Fall 2021</a:t>
            </a:r>
          </a:p>
        </p:txBody>
      </p:sp>
      <p:sp>
        <p:nvSpPr>
          <p:cNvPr id="5" name="Slide Number Placeholder 4"/>
          <p:cNvSpPr>
            <a:spLocks noGrp="1"/>
          </p:cNvSpPr>
          <p:nvPr>
            <p:ph type="sldNum" sz="quarter" idx="12"/>
          </p:nvPr>
        </p:nvSpPr>
        <p:spPr/>
        <p:txBody>
          <a:bodyPr/>
          <a:lstStyle/>
          <a:p>
            <a:fld id="{7F5B2EBE-6A3A-46EC-8286-7551010F4679}" type="slidenum">
              <a:rPr lang="en-US" smtClean="0"/>
              <a:t>20</a:t>
            </a:fld>
            <a:endParaRPr lang="en-US"/>
          </a:p>
        </p:txBody>
      </p:sp>
    </p:spTree>
    <p:extLst>
      <p:ext uri="{BB962C8B-B14F-4D97-AF65-F5344CB8AC3E}">
        <p14:creationId xmlns:p14="http://schemas.microsoft.com/office/powerpoint/2010/main" val="1464669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Atmel AVR Atmega 328P Microcontroller</a:t>
            </a:r>
          </a:p>
        </p:txBody>
      </p:sp>
      <p:sp>
        <p:nvSpPr>
          <p:cNvPr id="3" name="Content Placeholder 2"/>
          <p:cNvSpPr>
            <a:spLocks noGrp="1"/>
          </p:cNvSpPr>
          <p:nvPr>
            <p:ph idx="1"/>
          </p:nvPr>
        </p:nvSpPr>
        <p:spPr/>
        <p:txBody>
          <a:bodyPr>
            <a:normAutofit/>
          </a:bodyPr>
          <a:lstStyle/>
          <a:p>
            <a:r>
              <a:rPr lang="en-US" sz="2000" dirty="0"/>
              <a:t>Peripheral Features</a:t>
            </a:r>
          </a:p>
          <a:p>
            <a:pPr lvl="1"/>
            <a:r>
              <a:rPr lang="en-US" sz="1800" dirty="0"/>
              <a:t>Two 8-bit Timer/Counters with Separate </a:t>
            </a:r>
            <a:r>
              <a:rPr lang="en-US" sz="1800" dirty="0" err="1"/>
              <a:t>Prescaler</a:t>
            </a:r>
            <a:r>
              <a:rPr lang="en-US" sz="1800" dirty="0"/>
              <a:t> and Compare Mode</a:t>
            </a:r>
          </a:p>
          <a:p>
            <a:pPr lvl="1"/>
            <a:r>
              <a:rPr lang="en-US" sz="1800" dirty="0"/>
              <a:t>One 16-bit Timer/Counter with Separate </a:t>
            </a:r>
            <a:r>
              <a:rPr lang="en-US" sz="1800" dirty="0" err="1"/>
              <a:t>Prescaler</a:t>
            </a:r>
            <a:r>
              <a:rPr lang="en-US" sz="1800" dirty="0"/>
              <a:t>, Compare, and Capture Mode</a:t>
            </a:r>
          </a:p>
          <a:p>
            <a:pPr lvl="1"/>
            <a:r>
              <a:rPr lang="en-US" sz="1800" dirty="0"/>
              <a:t>Real Time Counter with Separate Oscillator</a:t>
            </a:r>
          </a:p>
          <a:p>
            <a:pPr lvl="1"/>
            <a:r>
              <a:rPr lang="en-US" sz="1800" dirty="0"/>
              <a:t>Six PWM Channels</a:t>
            </a:r>
          </a:p>
          <a:p>
            <a:pPr lvl="1"/>
            <a:r>
              <a:rPr lang="en-US" sz="1800" dirty="0"/>
              <a:t>8-channel 10-bit ADC in TQFP and QFN/MLF package</a:t>
            </a:r>
          </a:p>
          <a:p>
            <a:pPr lvl="1"/>
            <a:r>
              <a:rPr lang="en-US" sz="1800" dirty="0"/>
              <a:t>6-channel 10-bit ADC in PDIP Package</a:t>
            </a:r>
          </a:p>
          <a:p>
            <a:pPr lvl="1"/>
            <a:r>
              <a:rPr lang="en-US" sz="1800" dirty="0"/>
              <a:t>Programmable Serial UART</a:t>
            </a:r>
          </a:p>
          <a:p>
            <a:pPr lvl="1"/>
            <a:r>
              <a:rPr lang="en-US" sz="1800" dirty="0"/>
              <a:t>Master/Slave SPI Serial Interface</a:t>
            </a:r>
          </a:p>
          <a:p>
            <a:pPr lvl="1"/>
            <a:r>
              <a:rPr lang="en-US" sz="1800" dirty="0"/>
              <a:t>Byte-oriented 2-wire Serial Interface (Philips I</a:t>
            </a:r>
            <a:r>
              <a:rPr lang="en-US" sz="1800" baseline="30000" dirty="0"/>
              <a:t>2</a:t>
            </a:r>
            <a:r>
              <a:rPr lang="en-US" sz="1800" dirty="0"/>
              <a:t>C compatible)</a:t>
            </a:r>
          </a:p>
          <a:p>
            <a:pPr lvl="1"/>
            <a:r>
              <a:rPr lang="en-US" sz="1800" dirty="0"/>
              <a:t>Programmable Watchdog Timer with Separate On-chip Oscillator</a:t>
            </a:r>
          </a:p>
          <a:p>
            <a:pPr lvl="1"/>
            <a:r>
              <a:rPr lang="en-US" sz="1800" dirty="0"/>
              <a:t>On-chip Analog Comparator</a:t>
            </a:r>
          </a:p>
          <a:p>
            <a:pPr lvl="1"/>
            <a:r>
              <a:rPr lang="en-US" sz="1800" dirty="0"/>
              <a:t>Interrupt and Wake-up on Pin Change</a:t>
            </a:r>
          </a:p>
        </p:txBody>
      </p:sp>
      <p:sp>
        <p:nvSpPr>
          <p:cNvPr id="4" name="Footer Placeholder 3"/>
          <p:cNvSpPr>
            <a:spLocks noGrp="1"/>
          </p:cNvSpPr>
          <p:nvPr>
            <p:ph type="ftr" sz="quarter" idx="11"/>
          </p:nvPr>
        </p:nvSpPr>
        <p:spPr/>
        <p:txBody>
          <a:bodyPr/>
          <a:lstStyle/>
          <a:p>
            <a:r>
              <a:rPr lang="en-US"/>
              <a:t>EE333 - Fall 2021</a:t>
            </a:r>
          </a:p>
        </p:txBody>
      </p:sp>
      <p:sp>
        <p:nvSpPr>
          <p:cNvPr id="5" name="Slide Number Placeholder 4"/>
          <p:cNvSpPr>
            <a:spLocks noGrp="1"/>
          </p:cNvSpPr>
          <p:nvPr>
            <p:ph type="sldNum" sz="quarter" idx="12"/>
          </p:nvPr>
        </p:nvSpPr>
        <p:spPr/>
        <p:txBody>
          <a:bodyPr/>
          <a:lstStyle/>
          <a:p>
            <a:fld id="{7F5B2EBE-6A3A-46EC-8286-7551010F4679}" type="slidenum">
              <a:rPr lang="en-US" smtClean="0"/>
              <a:t>21</a:t>
            </a:fld>
            <a:endParaRPr lang="en-US"/>
          </a:p>
        </p:txBody>
      </p:sp>
    </p:spTree>
    <p:extLst>
      <p:ext uri="{BB962C8B-B14F-4D97-AF65-F5344CB8AC3E}">
        <p14:creationId xmlns:p14="http://schemas.microsoft.com/office/powerpoint/2010/main" val="3194180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Atmel AVR Atmega 328P Microcontroller</a:t>
            </a:r>
          </a:p>
        </p:txBody>
      </p:sp>
      <p:sp>
        <p:nvSpPr>
          <p:cNvPr id="3" name="Content Placeholder 2"/>
          <p:cNvSpPr>
            <a:spLocks noGrp="1"/>
          </p:cNvSpPr>
          <p:nvPr>
            <p:ph idx="1"/>
          </p:nvPr>
        </p:nvSpPr>
        <p:spPr>
          <a:xfrm>
            <a:off x="457200" y="990600"/>
            <a:ext cx="8229600" cy="5334000"/>
          </a:xfrm>
        </p:spPr>
        <p:txBody>
          <a:bodyPr>
            <a:normAutofit fontScale="85000" lnSpcReduction="20000"/>
          </a:bodyPr>
          <a:lstStyle/>
          <a:p>
            <a:r>
              <a:rPr lang="en-US"/>
              <a:t>Special Microcontroller Features</a:t>
            </a:r>
          </a:p>
          <a:p>
            <a:pPr lvl="1"/>
            <a:r>
              <a:rPr lang="en-US"/>
              <a:t>Power-on Reset and Programmable Brown-out Detection</a:t>
            </a:r>
          </a:p>
          <a:p>
            <a:pPr lvl="1"/>
            <a:r>
              <a:rPr lang="en-US"/>
              <a:t>Internal Calibrated Oscillator</a:t>
            </a:r>
          </a:p>
          <a:p>
            <a:pPr lvl="1"/>
            <a:r>
              <a:rPr lang="en-US"/>
              <a:t>External and Internal Interrupt Sources</a:t>
            </a:r>
          </a:p>
          <a:p>
            <a:pPr lvl="1"/>
            <a:r>
              <a:rPr lang="en-US"/>
              <a:t>Six Sleep Modes: Idle, ADC Noise Reduction, Power-save, Power-down, Standby, and Extended Standby</a:t>
            </a:r>
          </a:p>
          <a:p>
            <a:r>
              <a:rPr lang="en-US"/>
              <a:t>I/O and Packages</a:t>
            </a:r>
          </a:p>
          <a:p>
            <a:pPr lvl="1"/>
            <a:r>
              <a:rPr lang="en-US"/>
              <a:t>23 Programmable I/O Lines</a:t>
            </a:r>
          </a:p>
          <a:p>
            <a:pPr lvl="1"/>
            <a:r>
              <a:rPr lang="en-US"/>
              <a:t>28-pin PDIP, 32-lead TQFP, 28-pad QFN/MLF and 32-pad QFN/MLF</a:t>
            </a:r>
          </a:p>
          <a:p>
            <a:r>
              <a:rPr lang="en-US"/>
              <a:t>Operating Voltage:</a:t>
            </a:r>
          </a:p>
          <a:p>
            <a:pPr lvl="1"/>
            <a:r>
              <a:rPr lang="en-US"/>
              <a:t>1.8V to 5.5V</a:t>
            </a:r>
          </a:p>
          <a:p>
            <a:r>
              <a:rPr lang="en-US"/>
              <a:t>Temperature Range:</a:t>
            </a:r>
          </a:p>
          <a:p>
            <a:pPr lvl="1"/>
            <a:r>
              <a:rPr lang="en-US"/>
              <a:t>-40C to +85C</a:t>
            </a:r>
          </a:p>
          <a:p>
            <a:r>
              <a:rPr lang="en-US"/>
              <a:t>Speed Grade:</a:t>
            </a:r>
          </a:p>
          <a:p>
            <a:pPr lvl="1"/>
            <a:r>
              <a:rPr lang="en-US"/>
              <a:t>0 - 4MHz@1.8 - 5.5V, 0 - 10MHz@2.7 - 5.5.V, 0 - 20MHz @ 4.5 - 5.5V</a:t>
            </a:r>
          </a:p>
          <a:p>
            <a:r>
              <a:rPr lang="en-US"/>
              <a:t>Power Consumption at 1MHz, 1.8V, 25C</a:t>
            </a:r>
          </a:p>
          <a:p>
            <a:pPr lvl="1"/>
            <a:r>
              <a:rPr lang="en-US"/>
              <a:t>Active Mode: 0.2mA</a:t>
            </a:r>
          </a:p>
          <a:p>
            <a:pPr lvl="1"/>
            <a:r>
              <a:rPr lang="en-US"/>
              <a:t>Power-down Mode: 0.1</a:t>
            </a:r>
            <a:r>
              <a:rPr lang="el-GR"/>
              <a:t>μ</a:t>
            </a:r>
            <a:r>
              <a:rPr lang="en-US"/>
              <a:t>A</a:t>
            </a:r>
          </a:p>
          <a:p>
            <a:pPr lvl="1"/>
            <a:r>
              <a:rPr lang="en-US"/>
              <a:t>Power-save Mode: 0.75μA (Including 32kHz RTC)</a:t>
            </a:r>
          </a:p>
        </p:txBody>
      </p:sp>
      <p:sp>
        <p:nvSpPr>
          <p:cNvPr id="4" name="Footer Placeholder 3"/>
          <p:cNvSpPr>
            <a:spLocks noGrp="1"/>
          </p:cNvSpPr>
          <p:nvPr>
            <p:ph type="ftr" sz="quarter" idx="11"/>
          </p:nvPr>
        </p:nvSpPr>
        <p:spPr/>
        <p:txBody>
          <a:bodyPr/>
          <a:lstStyle/>
          <a:p>
            <a:r>
              <a:rPr lang="en-US"/>
              <a:t>EE333 - Fall 2021</a:t>
            </a:r>
          </a:p>
        </p:txBody>
      </p:sp>
      <p:sp>
        <p:nvSpPr>
          <p:cNvPr id="5" name="Slide Number Placeholder 4"/>
          <p:cNvSpPr>
            <a:spLocks noGrp="1"/>
          </p:cNvSpPr>
          <p:nvPr>
            <p:ph type="sldNum" sz="quarter" idx="12"/>
          </p:nvPr>
        </p:nvSpPr>
        <p:spPr/>
        <p:txBody>
          <a:bodyPr/>
          <a:lstStyle/>
          <a:p>
            <a:fld id="{7F5B2EBE-6A3A-46EC-8286-7551010F4679}" type="slidenum">
              <a:rPr lang="en-US" smtClean="0"/>
              <a:t>22</a:t>
            </a:fld>
            <a:endParaRPr lang="en-US"/>
          </a:p>
        </p:txBody>
      </p:sp>
    </p:spTree>
    <p:extLst>
      <p:ext uri="{BB962C8B-B14F-4D97-AF65-F5344CB8AC3E}">
        <p14:creationId xmlns:p14="http://schemas.microsoft.com/office/powerpoint/2010/main" val="3823217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Different Atmega Microcontroller Memory Options</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7905750"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a:t>EE333 - Fall 2021</a:t>
            </a:r>
          </a:p>
        </p:txBody>
      </p:sp>
      <p:sp>
        <p:nvSpPr>
          <p:cNvPr id="5" name="Slide Number Placeholder 4"/>
          <p:cNvSpPr>
            <a:spLocks noGrp="1"/>
          </p:cNvSpPr>
          <p:nvPr>
            <p:ph type="sldNum" sz="quarter" idx="12"/>
          </p:nvPr>
        </p:nvSpPr>
        <p:spPr/>
        <p:txBody>
          <a:bodyPr/>
          <a:lstStyle/>
          <a:p>
            <a:fld id="{7F5B2EBE-6A3A-46EC-8286-7551010F4679}" type="slidenum">
              <a:rPr lang="en-US" smtClean="0"/>
              <a:t>23</a:t>
            </a:fld>
            <a:endParaRPr lang="en-US"/>
          </a:p>
        </p:txBody>
      </p:sp>
      <p:sp>
        <p:nvSpPr>
          <p:cNvPr id="6" name="Rectangle 5"/>
          <p:cNvSpPr/>
          <p:nvPr/>
        </p:nvSpPr>
        <p:spPr>
          <a:xfrm>
            <a:off x="685800" y="3886200"/>
            <a:ext cx="7848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044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038600" cy="609600"/>
          </a:xfrm>
        </p:spPr>
        <p:txBody>
          <a:bodyPr>
            <a:normAutofit fontScale="90000"/>
          </a:bodyPr>
          <a:lstStyle/>
          <a:p>
            <a:r>
              <a:rPr lang="en-US"/>
              <a:t>Block Diagram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3353" y="-1"/>
            <a:ext cx="4953000" cy="672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US"/>
              <a:t>EE333 - Fall 2021</a:t>
            </a:r>
          </a:p>
        </p:txBody>
      </p:sp>
      <p:sp>
        <p:nvSpPr>
          <p:cNvPr id="4" name="Slide Number Placeholder 3"/>
          <p:cNvSpPr>
            <a:spLocks noGrp="1"/>
          </p:cNvSpPr>
          <p:nvPr>
            <p:ph type="sldNum" sz="quarter" idx="12"/>
          </p:nvPr>
        </p:nvSpPr>
        <p:spPr/>
        <p:txBody>
          <a:bodyPr/>
          <a:lstStyle/>
          <a:p>
            <a:fld id="{7F5B2EBE-6A3A-46EC-8286-7551010F4679}" type="slidenum">
              <a:rPr lang="en-US" smtClean="0"/>
              <a:t>24</a:t>
            </a:fld>
            <a:endParaRPr lang="en-US"/>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2057400"/>
            <a:ext cx="4203353" cy="2772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19200" y="1688068"/>
            <a:ext cx="1968809" cy="369332"/>
          </a:xfrm>
          <a:prstGeom prst="rect">
            <a:avLst/>
          </a:prstGeom>
          <a:noFill/>
        </p:spPr>
        <p:txBody>
          <a:bodyPr wrap="none" rtlCol="0">
            <a:spAutoFit/>
          </a:bodyPr>
          <a:lstStyle/>
          <a:p>
            <a:r>
              <a:rPr lang="en-US"/>
              <a:t>Multi-purpose pins</a:t>
            </a:r>
          </a:p>
        </p:txBody>
      </p:sp>
    </p:spTree>
    <p:extLst>
      <p:ext uri="{BB962C8B-B14F-4D97-AF65-F5344CB8AC3E}">
        <p14:creationId xmlns:p14="http://schemas.microsoft.com/office/powerpoint/2010/main" val="1127400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Lab#1</a:t>
            </a:r>
          </a:p>
        </p:txBody>
      </p:sp>
      <p:sp>
        <p:nvSpPr>
          <p:cNvPr id="3" name="Content Placeholder 2"/>
          <p:cNvSpPr>
            <a:spLocks noGrp="1"/>
          </p:cNvSpPr>
          <p:nvPr>
            <p:ph idx="1"/>
          </p:nvPr>
        </p:nvSpPr>
        <p:spPr/>
        <p:txBody>
          <a:bodyPr>
            <a:normAutofit/>
          </a:bodyPr>
          <a:lstStyle/>
          <a:p>
            <a:r>
              <a:rPr lang="en-US" sz="2000" dirty="0"/>
              <a:t>The Lab Materials list has been posted on Canvas.</a:t>
            </a:r>
          </a:p>
          <a:p>
            <a:endParaRPr lang="en-US" sz="2000" dirty="0"/>
          </a:p>
          <a:p>
            <a:r>
              <a:rPr lang="en-US" sz="2000" dirty="0"/>
              <a:t>Lab#1 has been posted on Canvas.</a:t>
            </a:r>
          </a:p>
          <a:p>
            <a:r>
              <a:rPr lang="en-US" sz="2000" dirty="0"/>
              <a:t>Since you will need to order components, Lab#1 will be due at midnight on 10/19/21.</a:t>
            </a:r>
          </a:p>
          <a:p>
            <a:endParaRPr lang="en-US" sz="2000" dirty="0"/>
          </a:p>
          <a:p>
            <a:r>
              <a:rPr lang="en-US" sz="2000" dirty="0"/>
              <a:t>Your assignment for this week is to order the components so you can start working on the lab next week.</a:t>
            </a:r>
          </a:p>
          <a:p>
            <a:endParaRPr lang="en-US" sz="2000" dirty="0"/>
          </a:p>
          <a:p>
            <a:r>
              <a:rPr lang="en-US" sz="2000" dirty="0"/>
              <a:t>If you want to work at home or on a laptop, make sure your have the Arduino IDE installed.</a:t>
            </a:r>
          </a:p>
          <a:p>
            <a:endParaRPr lang="en-US" sz="2000" dirty="0"/>
          </a:p>
          <a:p>
            <a:endParaRPr lang="en-US" sz="2000" dirty="0"/>
          </a:p>
        </p:txBody>
      </p:sp>
      <p:sp>
        <p:nvSpPr>
          <p:cNvPr id="4" name="Footer Placeholder 3"/>
          <p:cNvSpPr>
            <a:spLocks noGrp="1"/>
          </p:cNvSpPr>
          <p:nvPr>
            <p:ph type="ftr" sz="quarter" idx="11"/>
          </p:nvPr>
        </p:nvSpPr>
        <p:spPr/>
        <p:txBody>
          <a:bodyPr/>
          <a:lstStyle/>
          <a:p>
            <a:r>
              <a:rPr lang="en-US"/>
              <a:t>EE333 - Fall 2021</a:t>
            </a:r>
          </a:p>
        </p:txBody>
      </p:sp>
      <p:sp>
        <p:nvSpPr>
          <p:cNvPr id="5" name="Slide Number Placeholder 4"/>
          <p:cNvSpPr>
            <a:spLocks noGrp="1"/>
          </p:cNvSpPr>
          <p:nvPr>
            <p:ph type="sldNum" sz="quarter" idx="12"/>
          </p:nvPr>
        </p:nvSpPr>
        <p:spPr/>
        <p:txBody>
          <a:bodyPr/>
          <a:lstStyle/>
          <a:p>
            <a:fld id="{7F5B2EBE-6A3A-46EC-8286-7551010F4679}" type="slidenum">
              <a:rPr lang="en-US" smtClean="0"/>
              <a:t>25</a:t>
            </a:fld>
            <a:endParaRPr lang="en-US"/>
          </a:p>
        </p:txBody>
      </p:sp>
    </p:spTree>
    <p:extLst>
      <p:ext uri="{BB962C8B-B14F-4D97-AF65-F5344CB8AC3E}">
        <p14:creationId xmlns:p14="http://schemas.microsoft.com/office/powerpoint/2010/main" val="1383662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Lab#1</a:t>
            </a:r>
          </a:p>
        </p:txBody>
      </p:sp>
      <p:sp>
        <p:nvSpPr>
          <p:cNvPr id="3" name="Content Placeholder 2"/>
          <p:cNvSpPr>
            <a:spLocks noGrp="1"/>
          </p:cNvSpPr>
          <p:nvPr>
            <p:ph idx="1"/>
          </p:nvPr>
        </p:nvSpPr>
        <p:spPr/>
        <p:txBody>
          <a:bodyPr>
            <a:normAutofit/>
          </a:bodyPr>
          <a:lstStyle/>
          <a:p>
            <a:r>
              <a:rPr lang="en-US" sz="2000"/>
              <a:t>In this lab, the student will build an ATmega328P based microcontroller system on a breadboard, connect basic peripherals to allow the microcontroller to boot and execute basic Arduino sketches.  Students will download software and confirm that the breadboard version of the microcontroller works exactly like the printed circuit board version of the ATmega328P included with the Arduino UNO or Spark Fun RedBoard.</a:t>
            </a:r>
          </a:p>
          <a:p>
            <a:endParaRPr lang="en-US" sz="2000"/>
          </a:p>
        </p:txBody>
      </p:sp>
      <p:sp>
        <p:nvSpPr>
          <p:cNvPr id="4" name="Footer Placeholder 3"/>
          <p:cNvSpPr>
            <a:spLocks noGrp="1"/>
          </p:cNvSpPr>
          <p:nvPr>
            <p:ph type="ftr" sz="quarter" idx="11"/>
          </p:nvPr>
        </p:nvSpPr>
        <p:spPr/>
        <p:txBody>
          <a:bodyPr/>
          <a:lstStyle/>
          <a:p>
            <a:r>
              <a:rPr lang="en-US"/>
              <a:t>EE333 - Fall 2021</a:t>
            </a:r>
          </a:p>
        </p:txBody>
      </p:sp>
      <p:sp>
        <p:nvSpPr>
          <p:cNvPr id="5" name="Slide Number Placeholder 4"/>
          <p:cNvSpPr>
            <a:spLocks noGrp="1"/>
          </p:cNvSpPr>
          <p:nvPr>
            <p:ph type="sldNum" sz="quarter" idx="12"/>
          </p:nvPr>
        </p:nvSpPr>
        <p:spPr/>
        <p:txBody>
          <a:bodyPr/>
          <a:lstStyle/>
          <a:p>
            <a:fld id="{7F5B2EBE-6A3A-46EC-8286-7551010F4679}" type="slidenum">
              <a:rPr lang="en-US" smtClean="0"/>
              <a:t>26</a:t>
            </a:fld>
            <a:endParaRPr lang="en-US"/>
          </a:p>
        </p:txBody>
      </p:sp>
      <p:pic>
        <p:nvPicPr>
          <p:cNvPr id="6" name="Picture 2" descr="C:\Users\Allan\Dropbox\Camera Uploads\2015-09-07 12.57.4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958" t="3531" r="9009" b="2353"/>
          <a:stretch/>
        </p:blipFill>
        <p:spPr bwMode="auto">
          <a:xfrm>
            <a:off x="609600" y="3429000"/>
            <a:ext cx="3657600" cy="22508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Allan\AppData\Local\Microsoft\Windows\Temporary Internet Files\Content.Word\20150915_133156.jpg"/>
          <p:cNvPicPr/>
          <p:nvPr/>
        </p:nvPicPr>
        <p:blipFill rotWithShape="1">
          <a:blip r:embed="rId3" cstate="print">
            <a:extLst>
              <a:ext uri="{28A0092B-C50C-407E-A947-70E740481C1C}">
                <a14:useLocalDpi xmlns:a14="http://schemas.microsoft.com/office/drawing/2010/main" val="0"/>
              </a:ext>
            </a:extLst>
          </a:blip>
          <a:srcRect t="5529" b="19794"/>
          <a:stretch/>
        </p:blipFill>
        <p:spPr bwMode="auto">
          <a:xfrm>
            <a:off x="4648200" y="3017520"/>
            <a:ext cx="3912870" cy="1645920"/>
          </a:xfrm>
          <a:prstGeom prst="rect">
            <a:avLst/>
          </a:prstGeom>
          <a:noFill/>
          <a:ln>
            <a:noFill/>
          </a:ln>
        </p:spPr>
      </p:pic>
      <p:pic>
        <p:nvPicPr>
          <p:cNvPr id="5122" name="Picture 2" descr="20150915_13324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2726" b="17273"/>
          <a:stretch/>
        </p:blipFill>
        <p:spPr bwMode="auto">
          <a:xfrm>
            <a:off x="4648200" y="4849087"/>
            <a:ext cx="3918366" cy="132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0244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Reports</a:t>
            </a:r>
          </a:p>
        </p:txBody>
      </p:sp>
      <p:sp>
        <p:nvSpPr>
          <p:cNvPr id="3" name="Content Placeholder 2"/>
          <p:cNvSpPr>
            <a:spLocks noGrp="1"/>
          </p:cNvSpPr>
          <p:nvPr>
            <p:ph idx="1"/>
          </p:nvPr>
        </p:nvSpPr>
        <p:spPr/>
        <p:txBody>
          <a:bodyPr/>
          <a:lstStyle/>
          <a:p>
            <a:r>
              <a:rPr lang="en-US" dirty="0"/>
              <a:t>Each Lab is worth 12.5% of your overall grade.</a:t>
            </a:r>
          </a:p>
          <a:p>
            <a:r>
              <a:rPr lang="en-US" dirty="0"/>
              <a:t>Each Lab will be graded on a 100 point scale.</a:t>
            </a:r>
          </a:p>
          <a:p>
            <a:r>
              <a:rPr lang="en-US" dirty="0"/>
              <a:t>Make sure you answer every question stated in the Lab Descriptions and complete every time in the checklist included with the Lab.</a:t>
            </a:r>
          </a:p>
          <a:p>
            <a:r>
              <a:rPr lang="en-US" dirty="0"/>
              <a:t>All Lab Reports will be due at Midnight one week after they are assigned (Lab#1 and Lab#8 are the only exceptions).</a:t>
            </a:r>
          </a:p>
          <a:p>
            <a:r>
              <a:rPr lang="en-US" dirty="0"/>
              <a:t>Late Lab Reports will be penalized 5 points per day late.</a:t>
            </a:r>
          </a:p>
          <a:p>
            <a:r>
              <a:rPr lang="en-US" dirty="0"/>
              <a:t>All Labs should be submitted on Canvas.  Please do not email your Lab Reports to the instructor.</a:t>
            </a:r>
          </a:p>
          <a:p>
            <a:r>
              <a:rPr lang="en-US" dirty="0"/>
              <a:t>Lab Reports should be submitted as a single PDF document with all software included as an appendix.</a:t>
            </a:r>
          </a:p>
        </p:txBody>
      </p:sp>
      <p:sp>
        <p:nvSpPr>
          <p:cNvPr id="4" name="Footer Placeholder 3"/>
          <p:cNvSpPr>
            <a:spLocks noGrp="1"/>
          </p:cNvSpPr>
          <p:nvPr>
            <p:ph type="ftr" sz="quarter" idx="11"/>
          </p:nvPr>
        </p:nvSpPr>
        <p:spPr/>
        <p:txBody>
          <a:bodyPr/>
          <a:lstStyle/>
          <a:p>
            <a:r>
              <a:rPr lang="en-US"/>
              <a:t>EE333 - Fall 2021</a:t>
            </a:r>
          </a:p>
        </p:txBody>
      </p:sp>
      <p:sp>
        <p:nvSpPr>
          <p:cNvPr id="5" name="Slide Number Placeholder 4"/>
          <p:cNvSpPr>
            <a:spLocks noGrp="1"/>
          </p:cNvSpPr>
          <p:nvPr>
            <p:ph type="sldNum" sz="quarter" idx="12"/>
          </p:nvPr>
        </p:nvSpPr>
        <p:spPr/>
        <p:txBody>
          <a:bodyPr/>
          <a:lstStyle/>
          <a:p>
            <a:fld id="{7F5B2EBE-6A3A-46EC-8286-7551010F4679}" type="slidenum">
              <a:rPr lang="en-US" smtClean="0"/>
              <a:t>27</a:t>
            </a:fld>
            <a:endParaRPr lang="en-US"/>
          </a:p>
        </p:txBody>
      </p:sp>
    </p:spTree>
    <p:extLst>
      <p:ext uri="{BB962C8B-B14F-4D97-AF65-F5344CB8AC3E}">
        <p14:creationId xmlns:p14="http://schemas.microsoft.com/office/powerpoint/2010/main" val="1966757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Reports</a:t>
            </a:r>
          </a:p>
        </p:txBody>
      </p:sp>
      <p:sp>
        <p:nvSpPr>
          <p:cNvPr id="3" name="Content Placeholder 2"/>
          <p:cNvSpPr>
            <a:spLocks noGrp="1"/>
          </p:cNvSpPr>
          <p:nvPr>
            <p:ph idx="1"/>
          </p:nvPr>
        </p:nvSpPr>
        <p:spPr/>
        <p:txBody>
          <a:bodyPr/>
          <a:lstStyle/>
          <a:p>
            <a:r>
              <a:rPr lang="en-US" dirty="0"/>
              <a:t>Make sure to include oscilloscope and/or logic analyzer screenshots with your Lab Reports.</a:t>
            </a:r>
          </a:p>
          <a:p>
            <a:r>
              <a:rPr lang="en-US" dirty="0"/>
              <a:t>Add labels so that your writing can be clearly related to the waveforms.</a:t>
            </a:r>
          </a:p>
          <a:p>
            <a:r>
              <a:rPr lang="en-US" dirty="0"/>
              <a:t>Example</a:t>
            </a:r>
          </a:p>
        </p:txBody>
      </p:sp>
      <p:sp>
        <p:nvSpPr>
          <p:cNvPr id="4" name="Footer Placeholder 3"/>
          <p:cNvSpPr>
            <a:spLocks noGrp="1"/>
          </p:cNvSpPr>
          <p:nvPr>
            <p:ph type="ftr" sz="quarter" idx="11"/>
          </p:nvPr>
        </p:nvSpPr>
        <p:spPr/>
        <p:txBody>
          <a:bodyPr/>
          <a:lstStyle/>
          <a:p>
            <a:r>
              <a:rPr lang="en-US"/>
              <a:t>EE333 - Fall 2021</a:t>
            </a:r>
          </a:p>
        </p:txBody>
      </p:sp>
      <p:sp>
        <p:nvSpPr>
          <p:cNvPr id="5" name="Slide Number Placeholder 4"/>
          <p:cNvSpPr>
            <a:spLocks noGrp="1"/>
          </p:cNvSpPr>
          <p:nvPr>
            <p:ph type="sldNum" sz="quarter" idx="12"/>
          </p:nvPr>
        </p:nvSpPr>
        <p:spPr/>
        <p:txBody>
          <a:bodyPr/>
          <a:lstStyle/>
          <a:p>
            <a:fld id="{7F5B2EBE-6A3A-46EC-8286-7551010F4679}" type="slidenum">
              <a:rPr lang="en-US" smtClean="0"/>
              <a:t>28</a:t>
            </a:fld>
            <a:endParaRPr lang="en-US"/>
          </a:p>
        </p:txBody>
      </p:sp>
      <p:pic>
        <p:nvPicPr>
          <p:cNvPr id="6" name="Picture 5"/>
          <p:cNvPicPr/>
          <p:nvPr/>
        </p:nvPicPr>
        <p:blipFill>
          <a:blip r:embed="rId2"/>
          <a:stretch>
            <a:fillRect/>
          </a:stretch>
        </p:blipFill>
        <p:spPr>
          <a:xfrm>
            <a:off x="1295400" y="3124200"/>
            <a:ext cx="6656705" cy="2991802"/>
          </a:xfrm>
          <a:prstGeom prst="rect">
            <a:avLst/>
          </a:prstGeom>
        </p:spPr>
      </p:pic>
    </p:spTree>
    <p:extLst>
      <p:ext uri="{BB962C8B-B14F-4D97-AF65-F5344CB8AC3E}">
        <p14:creationId xmlns:p14="http://schemas.microsoft.com/office/powerpoint/2010/main" val="1039699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Week</a:t>
            </a:r>
          </a:p>
        </p:txBody>
      </p:sp>
      <p:sp>
        <p:nvSpPr>
          <p:cNvPr id="3" name="Content Placeholder 2"/>
          <p:cNvSpPr>
            <a:spLocks noGrp="1"/>
          </p:cNvSpPr>
          <p:nvPr>
            <p:ph idx="1"/>
          </p:nvPr>
        </p:nvSpPr>
        <p:spPr/>
        <p:txBody>
          <a:bodyPr>
            <a:normAutofit lnSpcReduction="10000"/>
          </a:bodyPr>
          <a:lstStyle/>
          <a:p>
            <a:r>
              <a:rPr lang="en-US" dirty="0"/>
              <a:t>Programming in </a:t>
            </a:r>
            <a:r>
              <a:rPr lang="en-US" dirty="0" err="1"/>
              <a:t>Arudino</a:t>
            </a:r>
            <a:r>
              <a:rPr lang="en-US" dirty="0"/>
              <a:t> "C"</a:t>
            </a:r>
          </a:p>
          <a:p>
            <a:pPr lvl="1"/>
            <a:r>
              <a:rPr lang="en-US" dirty="0"/>
              <a:t>Data Types and Variables</a:t>
            </a:r>
          </a:p>
          <a:p>
            <a:pPr lvl="1"/>
            <a:r>
              <a:rPr lang="en-US" dirty="0"/>
              <a:t>setup() and loop()</a:t>
            </a:r>
          </a:p>
          <a:p>
            <a:pPr lvl="1"/>
            <a:r>
              <a:rPr lang="en-US" dirty="0"/>
              <a:t>Programming Structures (conditional statements, loops, functions)</a:t>
            </a:r>
          </a:p>
          <a:p>
            <a:pPr lvl="1"/>
            <a:r>
              <a:rPr lang="en-US" dirty="0"/>
              <a:t>Bitwise operators, masking, shifting</a:t>
            </a:r>
          </a:p>
          <a:p>
            <a:pPr lvl="1"/>
            <a:r>
              <a:rPr lang="en-US" dirty="0"/>
              <a:t>Comments</a:t>
            </a:r>
          </a:p>
          <a:p>
            <a:r>
              <a:rPr lang="en-US" dirty="0"/>
              <a:t>Arduino Integrated Development Environment (IDE)</a:t>
            </a:r>
          </a:p>
          <a:p>
            <a:pPr lvl="1"/>
            <a:r>
              <a:rPr lang="en-US" dirty="0"/>
              <a:t>Compiling and downloading code</a:t>
            </a:r>
          </a:p>
          <a:p>
            <a:r>
              <a:rPr lang="en-US" dirty="0"/>
              <a:t>Arduino Libraries</a:t>
            </a:r>
          </a:p>
          <a:p>
            <a:pPr lvl="1"/>
            <a:r>
              <a:rPr lang="en-US" dirty="0"/>
              <a:t>Including Libraries</a:t>
            </a:r>
          </a:p>
          <a:p>
            <a:pPr lvl="1"/>
            <a:r>
              <a:rPr lang="en-US" dirty="0"/>
              <a:t>Example “Sketches”</a:t>
            </a:r>
          </a:p>
          <a:p>
            <a:r>
              <a:rPr lang="en-US" dirty="0" err="1"/>
              <a:t>Optiboot</a:t>
            </a:r>
            <a:r>
              <a:rPr lang="en-US" dirty="0"/>
              <a:t> Bootloader</a:t>
            </a:r>
          </a:p>
          <a:p>
            <a:r>
              <a:rPr lang="en-US" dirty="0"/>
              <a:t>WinAVR Tools</a:t>
            </a:r>
          </a:p>
          <a:p>
            <a:pPr lvl="1"/>
            <a:r>
              <a:rPr lang="en-US" dirty="0" err="1"/>
              <a:t>avr-gcc</a:t>
            </a:r>
            <a:r>
              <a:rPr lang="en-US" dirty="0"/>
              <a:t>, </a:t>
            </a:r>
            <a:r>
              <a:rPr lang="en-US" dirty="0" err="1"/>
              <a:t>advdude</a:t>
            </a:r>
            <a:endParaRPr lang="en-US" dirty="0"/>
          </a:p>
        </p:txBody>
      </p:sp>
      <p:sp>
        <p:nvSpPr>
          <p:cNvPr id="4" name="Footer Placeholder 3"/>
          <p:cNvSpPr>
            <a:spLocks noGrp="1"/>
          </p:cNvSpPr>
          <p:nvPr>
            <p:ph type="ftr" sz="quarter" idx="11"/>
          </p:nvPr>
        </p:nvSpPr>
        <p:spPr/>
        <p:txBody>
          <a:bodyPr/>
          <a:lstStyle/>
          <a:p>
            <a:r>
              <a:rPr lang="en-US"/>
              <a:t>EE333 - Fall 2021</a:t>
            </a:r>
          </a:p>
        </p:txBody>
      </p:sp>
      <p:sp>
        <p:nvSpPr>
          <p:cNvPr id="5" name="Slide Number Placeholder 4"/>
          <p:cNvSpPr>
            <a:spLocks noGrp="1"/>
          </p:cNvSpPr>
          <p:nvPr>
            <p:ph type="sldNum" sz="quarter" idx="12"/>
          </p:nvPr>
        </p:nvSpPr>
        <p:spPr/>
        <p:txBody>
          <a:bodyPr/>
          <a:lstStyle/>
          <a:p>
            <a:fld id="{7F5B2EBE-6A3A-46EC-8286-7551010F4679}" type="slidenum">
              <a:rPr lang="en-US" smtClean="0"/>
              <a:t>29</a:t>
            </a:fld>
            <a:endParaRPr lang="en-US"/>
          </a:p>
        </p:txBody>
      </p:sp>
    </p:spTree>
    <p:extLst>
      <p:ext uri="{BB962C8B-B14F-4D97-AF65-F5344CB8AC3E}">
        <p14:creationId xmlns:p14="http://schemas.microsoft.com/office/powerpoint/2010/main" val="368263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EE333 - Description and Prerequisites</a:t>
            </a:r>
          </a:p>
        </p:txBody>
      </p:sp>
      <p:sp>
        <p:nvSpPr>
          <p:cNvPr id="3" name="Content Placeholder 2"/>
          <p:cNvSpPr>
            <a:spLocks noGrp="1"/>
          </p:cNvSpPr>
          <p:nvPr>
            <p:ph idx="1"/>
          </p:nvPr>
        </p:nvSpPr>
        <p:spPr/>
        <p:txBody>
          <a:bodyPr>
            <a:normAutofit/>
          </a:bodyPr>
          <a:lstStyle/>
          <a:p>
            <a:r>
              <a:rPr lang="en-US" dirty="0"/>
              <a:t>Course Description</a:t>
            </a:r>
          </a:p>
          <a:p>
            <a:pPr lvl="1"/>
            <a:r>
              <a:rPr lang="en-US" dirty="0"/>
              <a:t>Microcontroller engineering using popular microcontroller, internal structures and control units, timing, interrupts, memory interfacing, assembly language programming specific to microcontroller, and on-chip peripheral devices.</a:t>
            </a:r>
          </a:p>
          <a:p>
            <a:pPr lvl="1"/>
            <a:endParaRPr lang="en-US" dirty="0"/>
          </a:p>
          <a:p>
            <a:r>
              <a:rPr lang="en-US" dirty="0"/>
              <a:t>Prerequisites	CST 116</a:t>
            </a:r>
          </a:p>
          <a:p>
            <a:r>
              <a:rPr lang="en-US" dirty="0"/>
              <a:t>Corequisites	CST 133 or EE 133 or EET 216</a:t>
            </a:r>
          </a:p>
          <a:p>
            <a:pPr marL="0" indent="0">
              <a:buNone/>
            </a:pPr>
            <a:endParaRPr lang="en-US" dirty="0"/>
          </a:p>
        </p:txBody>
      </p:sp>
      <p:sp>
        <p:nvSpPr>
          <p:cNvPr id="5" name="Slide Number Placeholder 4"/>
          <p:cNvSpPr>
            <a:spLocks noGrp="1"/>
          </p:cNvSpPr>
          <p:nvPr>
            <p:ph type="sldNum" sz="quarter" idx="12"/>
          </p:nvPr>
        </p:nvSpPr>
        <p:spPr>
          <a:xfrm>
            <a:off x="6553200" y="6356350"/>
            <a:ext cx="2133600" cy="365125"/>
          </a:xfrm>
        </p:spPr>
        <p:txBody>
          <a:bodyPr/>
          <a:lstStyle/>
          <a:p>
            <a:fld id="{B6F15528-21DE-4FAA-801E-634DDDAF4B2B}" type="slidenum">
              <a:rPr lang="en-US" smtClean="0"/>
              <a:pPr/>
              <a:t>3</a:t>
            </a:fld>
            <a:endParaRPr lang="en-US" dirty="0"/>
          </a:p>
        </p:txBody>
      </p:sp>
      <p:sp>
        <p:nvSpPr>
          <p:cNvPr id="10" name="Footer Placeholder 9"/>
          <p:cNvSpPr>
            <a:spLocks noGrp="1"/>
          </p:cNvSpPr>
          <p:nvPr>
            <p:ph type="ftr" sz="quarter" idx="11"/>
          </p:nvPr>
        </p:nvSpPr>
        <p:spPr/>
        <p:txBody>
          <a:bodyPr/>
          <a:lstStyle/>
          <a:p>
            <a:r>
              <a:rPr lang="en-US"/>
              <a:t>EE333 - Fall 2021</a:t>
            </a:r>
            <a:endParaRPr lang="en-US" dirty="0"/>
          </a:p>
        </p:txBody>
      </p:sp>
    </p:spTree>
    <p:extLst>
      <p:ext uri="{BB962C8B-B14F-4D97-AF65-F5344CB8AC3E}">
        <p14:creationId xmlns:p14="http://schemas.microsoft.com/office/powerpoint/2010/main" val="138086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EE333 - Lab Work</a:t>
            </a:r>
          </a:p>
        </p:txBody>
      </p:sp>
      <p:sp>
        <p:nvSpPr>
          <p:cNvPr id="3" name="Content Placeholder 2"/>
          <p:cNvSpPr>
            <a:spLocks noGrp="1"/>
          </p:cNvSpPr>
          <p:nvPr>
            <p:ph idx="1"/>
          </p:nvPr>
        </p:nvSpPr>
        <p:spPr/>
        <p:txBody>
          <a:bodyPr>
            <a:normAutofit lnSpcReduction="10000"/>
          </a:bodyPr>
          <a:lstStyle/>
          <a:p>
            <a:r>
              <a:rPr lang="en-US" dirty="0"/>
              <a:t>Labs</a:t>
            </a:r>
          </a:p>
          <a:p>
            <a:pPr lvl="1"/>
            <a:r>
              <a:rPr lang="en-US" altLang="en-US" dirty="0"/>
              <a:t>The list of required components is available on Canvas.</a:t>
            </a:r>
          </a:p>
          <a:p>
            <a:pPr lvl="1"/>
            <a:r>
              <a:rPr lang="en-US" dirty="0"/>
              <a:t>There will be 8 labs this term.</a:t>
            </a:r>
          </a:p>
          <a:p>
            <a:pPr lvl="1"/>
            <a:r>
              <a:rPr lang="en-US" dirty="0"/>
              <a:t>Labs may provide opportunities for students to earn extra credit.  Extra credit will be work 5%.  If students desire to go further with lab work, they may gain more than 5% extra credit with instructor approval.</a:t>
            </a:r>
          </a:p>
          <a:p>
            <a:pPr lvl="1"/>
            <a:r>
              <a:rPr lang="en-US" dirty="0"/>
              <a:t>Students will work independently.</a:t>
            </a:r>
          </a:p>
          <a:p>
            <a:pPr lvl="1"/>
            <a:r>
              <a:rPr lang="en-US" dirty="0"/>
              <a:t>Students will have one week to complete each lab.</a:t>
            </a:r>
          </a:p>
          <a:p>
            <a:pPr lvl="1"/>
            <a:r>
              <a:rPr lang="en-US" dirty="0"/>
              <a:t>Each student will submit a Lab Report.</a:t>
            </a:r>
          </a:p>
          <a:p>
            <a:pPr lvl="1"/>
            <a:r>
              <a:rPr lang="en-US" dirty="0"/>
              <a:t>Late Lab Reports will be penalized 5% per day late.</a:t>
            </a:r>
          </a:p>
          <a:p>
            <a:pPr lvl="1"/>
            <a:r>
              <a:rPr lang="en-US" dirty="0"/>
              <a:t>Lab Reports submitted more than 7 days after the due date will not be accepted.</a:t>
            </a:r>
          </a:p>
          <a:p>
            <a:r>
              <a:rPr lang="en-US" dirty="0"/>
              <a:t>Extra Credit Lab</a:t>
            </a:r>
          </a:p>
          <a:p>
            <a:pPr lvl="1"/>
            <a:r>
              <a:rPr lang="en-US" dirty="0"/>
              <a:t>At the end of the term, we may have time for an extra credit lab.</a:t>
            </a:r>
          </a:p>
          <a:p>
            <a:pPr lvl="1"/>
            <a:r>
              <a:rPr lang="en-US" dirty="0"/>
              <a:t>Please talk to the instructor if you are interested.</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a:t>
            </a:fld>
            <a:endParaRPr lang="en-US" dirty="0"/>
          </a:p>
        </p:txBody>
      </p:sp>
    </p:spTree>
    <p:extLst>
      <p:ext uri="{BB962C8B-B14F-4D97-AF65-F5344CB8AC3E}">
        <p14:creationId xmlns:p14="http://schemas.microsoft.com/office/powerpoint/2010/main" val="3848492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EE333 - Grading</a:t>
            </a:r>
          </a:p>
        </p:txBody>
      </p:sp>
      <p:sp>
        <p:nvSpPr>
          <p:cNvPr id="3" name="Content Placeholder 2"/>
          <p:cNvSpPr>
            <a:spLocks noGrp="1"/>
          </p:cNvSpPr>
          <p:nvPr>
            <p:ph idx="1"/>
          </p:nvPr>
        </p:nvSpPr>
        <p:spPr/>
        <p:txBody>
          <a:bodyPr/>
          <a:lstStyle/>
          <a:p>
            <a:r>
              <a:rPr lang="en-US" dirty="0"/>
              <a:t>Homework and Exams</a:t>
            </a:r>
          </a:p>
          <a:p>
            <a:pPr lvl="1"/>
            <a:r>
              <a:rPr lang="en-US" dirty="0"/>
              <a:t>This course does not have homework assignments or exams.  Instead, the course consists of extensive hands-on, lab work.</a:t>
            </a:r>
          </a:p>
          <a:p>
            <a:endParaRPr lang="en-US" b="1" dirty="0"/>
          </a:p>
          <a:p>
            <a:r>
              <a:rPr lang="en-US" dirty="0"/>
              <a:t> Grading</a:t>
            </a:r>
          </a:p>
          <a:p>
            <a:pPr lvl="1"/>
            <a:r>
              <a:rPr lang="en-US" dirty="0"/>
              <a:t>Lab Reports		100% (each is worth 12.5%)</a:t>
            </a:r>
          </a:p>
          <a:p>
            <a:endParaRPr lang="en-US" dirty="0"/>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5</a:t>
            </a:fld>
            <a:endParaRPr lang="en-US" dirty="0"/>
          </a:p>
        </p:txBody>
      </p:sp>
    </p:spTree>
    <p:extLst>
      <p:ext uri="{BB962C8B-B14F-4D97-AF65-F5344CB8AC3E}">
        <p14:creationId xmlns:p14="http://schemas.microsoft.com/office/powerpoint/2010/main" val="309770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EE333 – Textbook(s)</a:t>
            </a:r>
          </a:p>
        </p:txBody>
      </p:sp>
      <p:sp>
        <p:nvSpPr>
          <p:cNvPr id="3" name="Content Placeholder 2"/>
          <p:cNvSpPr>
            <a:spLocks noGrp="1"/>
          </p:cNvSpPr>
          <p:nvPr>
            <p:ph idx="1"/>
          </p:nvPr>
        </p:nvSpPr>
        <p:spPr>
          <a:xfrm>
            <a:off x="457200" y="990600"/>
            <a:ext cx="8229600" cy="5334000"/>
          </a:xfrm>
        </p:spPr>
        <p:txBody>
          <a:bodyPr>
            <a:normAutofit fontScale="92500" lnSpcReduction="20000"/>
          </a:bodyPr>
          <a:lstStyle/>
          <a:p>
            <a:r>
              <a:rPr lang="en-US" altLang="en-US" sz="2400" dirty="0"/>
              <a:t>Arduino Internals (Recommended)</a:t>
            </a:r>
          </a:p>
          <a:p>
            <a:pPr lvl="1"/>
            <a:r>
              <a:rPr lang="en-US" altLang="en-US" dirty="0"/>
              <a:t>Dale Wheat</a:t>
            </a:r>
          </a:p>
          <a:p>
            <a:pPr lvl="1"/>
            <a:r>
              <a:rPr lang="en-US" altLang="en-US" dirty="0"/>
              <a:t>ISBN: </a:t>
            </a:r>
            <a:r>
              <a:rPr lang="en-US" dirty="0"/>
              <a:t> 978-1-430-23882-9</a:t>
            </a:r>
            <a:endParaRPr lang="en-US" altLang="en-US" dirty="0"/>
          </a:p>
          <a:p>
            <a:endParaRPr lang="en-US" altLang="en-US" sz="2400" dirty="0"/>
          </a:p>
          <a:p>
            <a:endParaRPr lang="en-US" altLang="en-US" sz="2400" dirty="0"/>
          </a:p>
          <a:p>
            <a:endParaRPr lang="en-US" altLang="en-US" sz="2400" dirty="0"/>
          </a:p>
          <a:p>
            <a:endParaRPr lang="en-US" altLang="en-US" sz="2400" dirty="0"/>
          </a:p>
          <a:p>
            <a:r>
              <a:rPr lang="en-US" altLang="en-US" sz="2400" dirty="0"/>
              <a:t>Exploring Arduino (</a:t>
            </a:r>
            <a:r>
              <a:rPr lang="en-US" altLang="en-US" dirty="0"/>
              <a:t>Optional</a:t>
            </a:r>
            <a:r>
              <a:rPr lang="en-US" altLang="en-US" sz="2400" dirty="0"/>
              <a:t>)</a:t>
            </a:r>
          </a:p>
          <a:p>
            <a:pPr lvl="1"/>
            <a:r>
              <a:rPr lang="en-US" altLang="en-US" sz="2000" dirty="0"/>
              <a:t>Jeremy Blum, 2013</a:t>
            </a:r>
          </a:p>
          <a:p>
            <a:pPr lvl="1"/>
            <a:r>
              <a:rPr lang="en-US" sz="2000" dirty="0"/>
              <a:t>ISBN: 978-1-118-54936-0</a:t>
            </a:r>
            <a:endParaRPr lang="en-US" altLang="en-US" sz="2000" dirty="0"/>
          </a:p>
          <a:p>
            <a:r>
              <a:rPr lang="en-US" altLang="en-US" sz="2400" dirty="0"/>
              <a:t>Beginning C for Arduino (Optional)</a:t>
            </a:r>
          </a:p>
          <a:p>
            <a:pPr lvl="1"/>
            <a:r>
              <a:rPr lang="en-US" sz="2000" dirty="0"/>
              <a:t>Jack Purdum, 2012</a:t>
            </a:r>
          </a:p>
          <a:p>
            <a:pPr lvl="1"/>
            <a:r>
              <a:rPr lang="en-US" sz="2000" dirty="0"/>
              <a:t>ISBN: 978-1-430-24776-0</a:t>
            </a:r>
          </a:p>
          <a:p>
            <a:pPr lvl="1"/>
            <a:endParaRPr lang="en-US" sz="2000" dirty="0"/>
          </a:p>
          <a:p>
            <a:pPr lvl="1"/>
            <a:endParaRPr lang="en-US" sz="2000" dirty="0"/>
          </a:p>
          <a:p>
            <a:r>
              <a:rPr lang="en-US" dirty="0"/>
              <a:t>Most material is available online.</a:t>
            </a:r>
            <a:endParaRPr lang="en-US" sz="24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dirty="0"/>
          </a:p>
        </p:txBody>
      </p:sp>
      <p:pic>
        <p:nvPicPr>
          <p:cNvPr id="1028" name="Picture 4" descr="http://ecx.images-amazon.com/images/I/51cNHJPOYNL._SX404_BO1,204,203,200_.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6571" y="4267200"/>
            <a:ext cx="1250379" cy="1539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ecx.images-amazon.com/images/I/51soPIyacSL._SX394_BO1,204,203,200_.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8420" y="4268972"/>
            <a:ext cx="1254780" cy="158115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p:cNvSpPr>
            <a:spLocks noGrp="1"/>
          </p:cNvSpPr>
          <p:nvPr>
            <p:ph type="ftr" sz="quarter" idx="11"/>
          </p:nvPr>
        </p:nvSpPr>
        <p:spPr/>
        <p:txBody>
          <a:bodyPr/>
          <a:lstStyle/>
          <a:p>
            <a:r>
              <a:rPr lang="en-US"/>
              <a:t>EE333 - Fall 2021</a:t>
            </a:r>
            <a:endParaRPr lang="en-US" dirty="0"/>
          </a:p>
        </p:txBody>
      </p:sp>
      <p:pic>
        <p:nvPicPr>
          <p:cNvPr id="4098" name="Picture 2" descr="http://ecx.images-amazon.com/images/I/51U3OI6%2BagL._SX403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1" y="1087621"/>
            <a:ext cx="2395736" cy="295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69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EE333 - Schedule</a:t>
            </a:r>
          </a:p>
        </p:txBody>
      </p:sp>
      <p:sp>
        <p:nvSpPr>
          <p:cNvPr id="3" name="Content Placeholder 2"/>
          <p:cNvSpPr>
            <a:spLocks noGrp="1"/>
          </p:cNvSpPr>
          <p:nvPr>
            <p:ph idx="1"/>
          </p:nvPr>
        </p:nvSpPr>
        <p:spPr>
          <a:xfrm>
            <a:off x="533400" y="2286000"/>
            <a:ext cx="8229600" cy="3611563"/>
          </a:xfrm>
        </p:spPr>
        <p:txBody>
          <a:bodyPr>
            <a:noAutofit/>
          </a:bodyPr>
          <a:lstStyle/>
          <a:p>
            <a:r>
              <a:rPr lang="en-US" sz="2000" dirty="0"/>
              <a:t>Week 1 - Class Syllabus/Intro to Microcontrollers/Software Tools</a:t>
            </a:r>
          </a:p>
          <a:p>
            <a:r>
              <a:rPr lang="en-US" sz="2000" dirty="0"/>
              <a:t>Week 2 - Intro to Microcontroller Programming and Tools</a:t>
            </a:r>
          </a:p>
          <a:p>
            <a:r>
              <a:rPr lang="en-US" sz="2000" dirty="0"/>
              <a:t>Week 3 - Serial Communication</a:t>
            </a:r>
          </a:p>
          <a:p>
            <a:r>
              <a:rPr lang="en-US" sz="2000" dirty="0"/>
              <a:t>Week 4 - Microcontroller Internal Structure</a:t>
            </a:r>
          </a:p>
          <a:p>
            <a:r>
              <a:rPr lang="en-US" sz="2000" dirty="0"/>
              <a:t>Week 5 – Timer/Counters &amp; Interrupts</a:t>
            </a:r>
          </a:p>
          <a:p>
            <a:r>
              <a:rPr lang="en-US" sz="2000" dirty="0"/>
              <a:t>Week 6 – Pulse Width Modulation</a:t>
            </a:r>
          </a:p>
          <a:p>
            <a:r>
              <a:rPr lang="en-US" sz="2000" dirty="0"/>
              <a:t>Week 7 – A/D Converters and Comparators</a:t>
            </a:r>
          </a:p>
          <a:p>
            <a:r>
              <a:rPr lang="en-US" sz="2000" dirty="0"/>
              <a:t>Week 8 – Wireless Communications</a:t>
            </a:r>
          </a:p>
          <a:p>
            <a:r>
              <a:rPr lang="en-US" sz="2000" dirty="0"/>
              <a:t>Week 9 - Programming in C &amp; Assembly</a:t>
            </a:r>
          </a:p>
          <a:p>
            <a:r>
              <a:rPr lang="en-US" sz="2000" dirty="0"/>
              <a:t>Week 10&amp;11 – Special Topics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7</a:t>
            </a:fld>
            <a:endParaRPr lang="en-US" dirty="0"/>
          </a:p>
        </p:txBody>
      </p:sp>
      <p:pic>
        <p:nvPicPr>
          <p:cNvPr id="6" name="Picture 5">
            <a:extLst>
              <a:ext uri="{FF2B5EF4-FFF2-40B4-BE49-F238E27FC236}">
                <a16:creationId xmlns:a16="http://schemas.microsoft.com/office/drawing/2014/main" id="{2EBDA899-F044-460F-8A15-5A5F232D083A}"/>
              </a:ext>
            </a:extLst>
          </p:cNvPr>
          <p:cNvPicPr>
            <a:picLocks noChangeAspect="1"/>
          </p:cNvPicPr>
          <p:nvPr/>
        </p:nvPicPr>
        <p:blipFill>
          <a:blip r:embed="rId2"/>
          <a:stretch>
            <a:fillRect/>
          </a:stretch>
        </p:blipFill>
        <p:spPr>
          <a:xfrm>
            <a:off x="380999" y="1098744"/>
            <a:ext cx="8292919" cy="806256"/>
          </a:xfrm>
          <a:prstGeom prst="rect">
            <a:avLst/>
          </a:prstGeom>
        </p:spPr>
      </p:pic>
    </p:spTree>
    <p:extLst>
      <p:ext uri="{BB962C8B-B14F-4D97-AF65-F5344CB8AC3E}">
        <p14:creationId xmlns:p14="http://schemas.microsoft.com/office/powerpoint/2010/main" val="478641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EE333 - Lab Assignments</a:t>
            </a:r>
          </a:p>
        </p:txBody>
      </p:sp>
      <p:sp>
        <p:nvSpPr>
          <p:cNvPr id="3" name="Content Placeholder 2"/>
          <p:cNvSpPr>
            <a:spLocks noGrp="1"/>
          </p:cNvSpPr>
          <p:nvPr>
            <p:ph idx="1"/>
          </p:nvPr>
        </p:nvSpPr>
        <p:spPr>
          <a:xfrm>
            <a:off x="457200" y="990600"/>
            <a:ext cx="8229600" cy="5410200"/>
          </a:xfrm>
        </p:spPr>
        <p:txBody>
          <a:bodyPr>
            <a:normAutofit fontScale="92500" lnSpcReduction="10000"/>
          </a:bodyPr>
          <a:lstStyle/>
          <a:p>
            <a:r>
              <a:rPr lang="en-US" dirty="0"/>
              <a:t>Lab#1: Building and Executing Code on a Microcontroller</a:t>
            </a:r>
          </a:p>
          <a:p>
            <a:pPr lvl="1"/>
            <a:r>
              <a:rPr lang="en-US" dirty="0"/>
              <a:t>Breadboard prototype, Arduino IDE/Sketches, Blink, Loading Code</a:t>
            </a:r>
          </a:p>
          <a:p>
            <a:r>
              <a:rPr lang="en-US" dirty="0"/>
              <a:t>Lab#2: Serial Communications</a:t>
            </a:r>
          </a:p>
          <a:p>
            <a:pPr lvl="1"/>
            <a:r>
              <a:rPr lang="en-US" dirty="0"/>
              <a:t>USB, RS-232, SPI, I</a:t>
            </a:r>
            <a:r>
              <a:rPr lang="en-US" baseline="30000" dirty="0"/>
              <a:t>2</a:t>
            </a:r>
            <a:r>
              <a:rPr lang="en-US" dirty="0"/>
              <a:t>C</a:t>
            </a:r>
          </a:p>
          <a:p>
            <a:r>
              <a:rPr lang="en-US" dirty="0"/>
              <a:t>Lab#3: Digital Clock</a:t>
            </a:r>
          </a:p>
          <a:p>
            <a:pPr lvl="1"/>
            <a:r>
              <a:rPr lang="en-US" dirty="0"/>
              <a:t>Liquid Crystal Displays and Real-Time Clocks with I</a:t>
            </a:r>
            <a:r>
              <a:rPr lang="en-US" baseline="30000" dirty="0"/>
              <a:t>2</a:t>
            </a:r>
            <a:r>
              <a:rPr lang="en-US" dirty="0"/>
              <a:t>C</a:t>
            </a:r>
          </a:p>
          <a:p>
            <a:r>
              <a:rPr lang="en-US" dirty="0"/>
              <a:t>Lab#4: Timers, Counters &amp; Interrupts</a:t>
            </a:r>
          </a:p>
          <a:p>
            <a:pPr lvl="1"/>
            <a:r>
              <a:rPr lang="en-US" dirty="0"/>
              <a:t>Measuring and generating digital waveforms</a:t>
            </a:r>
          </a:p>
          <a:p>
            <a:r>
              <a:rPr lang="en-US" dirty="0"/>
              <a:t>Lab#5: Pulse Width Modulation</a:t>
            </a:r>
          </a:p>
          <a:p>
            <a:pPr lvl="1"/>
            <a:r>
              <a:rPr lang="en-US" dirty="0"/>
              <a:t>PWM of LEDs, PWM drive of DC Motors, Stepper Motors, Servos</a:t>
            </a:r>
          </a:p>
          <a:p>
            <a:r>
              <a:rPr lang="en-US" dirty="0"/>
              <a:t>Lab#6: A/D Conversion and Comparators</a:t>
            </a:r>
          </a:p>
          <a:p>
            <a:pPr lvl="1"/>
            <a:r>
              <a:rPr lang="en-US" dirty="0"/>
              <a:t>Temperature and signal measurement</a:t>
            </a:r>
          </a:p>
          <a:p>
            <a:r>
              <a:rPr lang="en-US" dirty="0"/>
              <a:t>Lab#7: Wireless Communications</a:t>
            </a:r>
          </a:p>
          <a:p>
            <a:pPr lvl="1"/>
            <a:r>
              <a:rPr lang="en-US" dirty="0"/>
              <a:t>Infrared (IR) and Radio Frequency (RF) Communications</a:t>
            </a:r>
          </a:p>
          <a:p>
            <a:r>
              <a:rPr lang="en-US" dirty="0"/>
              <a:t>Lab#8: Assembly Programming</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8</a:t>
            </a:fld>
            <a:endParaRPr lang="en-US" dirty="0"/>
          </a:p>
        </p:txBody>
      </p:sp>
    </p:spTree>
    <p:extLst>
      <p:ext uri="{BB962C8B-B14F-4D97-AF65-F5344CB8AC3E}">
        <p14:creationId xmlns:p14="http://schemas.microsoft.com/office/powerpoint/2010/main" val="52038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rduino UNO Rev3"/>
          <p:cNvPicPr>
            <a:picLocks noChangeAspect="1" noChangeArrowheads="1"/>
          </p:cNvPicPr>
          <p:nvPr/>
        </p:nvPicPr>
        <p:blipFill rotWithShape="1">
          <a:blip r:embed="rId2">
            <a:extLst>
              <a:ext uri="{28A0092B-C50C-407E-A947-70E740481C1C}">
                <a14:useLocalDpi xmlns:a14="http://schemas.microsoft.com/office/drawing/2010/main" val="0"/>
              </a:ext>
            </a:extLst>
          </a:blip>
          <a:srcRect l="8733" r="12589"/>
          <a:stretch/>
        </p:blipFill>
        <p:spPr bwMode="auto">
          <a:xfrm>
            <a:off x="6762750" y="1195753"/>
            <a:ext cx="2286000" cy="23017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EE333 - Lab Materials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9</a:t>
            </a:fld>
            <a:endParaRPr lang="en-US" dirty="0"/>
          </a:p>
        </p:txBody>
      </p:sp>
      <p:pic>
        <p:nvPicPr>
          <p:cNvPr id="2050" name="Picture 2" descr="Arduino Bread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876800"/>
            <a:ext cx="2857500" cy="17621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arkFun FTDI Basic Breakout - 5V"/>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200" y="4821116"/>
            <a:ext cx="1371600" cy="1371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1414652161"/>
              </p:ext>
            </p:extLst>
          </p:nvPr>
        </p:nvGraphicFramePr>
        <p:xfrm>
          <a:off x="990600" y="990600"/>
          <a:ext cx="5727700" cy="3705225"/>
        </p:xfrm>
        <a:graphic>
          <a:graphicData uri="http://schemas.openxmlformats.org/drawingml/2006/table">
            <a:tbl>
              <a:tblPr>
                <a:tableStyleId>{5C22544A-7EE6-4342-B048-85BDC9FD1C3A}</a:tableStyleId>
              </a:tblPr>
              <a:tblGrid>
                <a:gridCol w="279400">
                  <a:extLst>
                    <a:ext uri="{9D8B030D-6E8A-4147-A177-3AD203B41FA5}">
                      <a16:colId xmlns:a16="http://schemas.microsoft.com/office/drawing/2014/main" val="20000"/>
                    </a:ext>
                  </a:extLst>
                </a:gridCol>
                <a:gridCol w="2946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12827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a:txBody>
                    <a:bodyPr/>
                    <a:lstStyle/>
                    <a:p>
                      <a:pPr algn="ctr" fontAlgn="b"/>
                      <a:r>
                        <a:rPr lang="en-US" sz="1100" u="none" strike="noStrike" dirty="0">
                          <a:effectLst/>
                        </a:rPr>
                        <a:t>Qty</a:t>
                      </a:r>
                      <a:endParaRPr lang="en-US" sz="1100" b="1"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Required</a:t>
                      </a:r>
                      <a:endParaRPr lang="en-US" sz="1100" b="1"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Vendor</a:t>
                      </a:r>
                      <a:endParaRPr lang="en-US" sz="1100" b="1"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PN</a:t>
                      </a:r>
                      <a:endParaRPr lang="en-US" sz="1100" b="1"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Cost </a:t>
                      </a:r>
                      <a:endParaRPr lang="en-US" sz="11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Build Your Own Arduino Kit</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Jameco</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2151259</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14.95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200025">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Arduino Uno</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Arduino</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UNO Rev3</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24.95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ctr"/>
                      <a:r>
                        <a:rPr lang="en-US" sz="1100" u="none" strike="noStrike" dirty="0">
                          <a:effectLst/>
                        </a:rPr>
                        <a:t>FTDI Basic Breakout - 5V</a:t>
                      </a:r>
                      <a:endParaRPr lang="en-US" sz="1100" b="0" i="0" u="none" strike="noStrike" dirty="0">
                        <a:solidFill>
                          <a:srgbClr val="000000"/>
                        </a:solidFill>
                        <a:effectLst/>
                        <a:latin typeface="Calibri"/>
                      </a:endParaRPr>
                    </a:p>
                  </a:txBody>
                  <a:tcPr marL="9525" marR="9525" marT="9525" marB="0" anchor="ctr"/>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DEV-09716</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14.95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200025">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IC I/O EXPANDER I2C 8B 18DIP</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Digikey</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900" u="none" strike="noStrike" dirty="0">
                          <a:effectLst/>
                        </a:rPr>
                        <a:t>MCP23008-E/P-ND</a:t>
                      </a:r>
                      <a:endParaRPr lang="en-US" sz="9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dirty="0">
                          <a:effectLst/>
                        </a:rPr>
                        <a:t> $       1.22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IC I/O EXPANDER SPI 8B 18DIP</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Digikey</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900" u="none" strike="noStrike" dirty="0">
                          <a:effectLst/>
                        </a:rPr>
                        <a:t>MCP23S08-E/P-ND</a:t>
                      </a:r>
                      <a:endParaRPr lang="en-US" sz="9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dirty="0">
                          <a:effectLst/>
                        </a:rPr>
                        <a:t> $       1.28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ctr"/>
                      <a:r>
                        <a:rPr lang="en-US" sz="1100" u="none" strike="noStrike" dirty="0">
                          <a:effectLst/>
                        </a:rPr>
                        <a:t>Basic 16x2 Character LCD - Black on Green 5V</a:t>
                      </a:r>
                      <a:endParaRPr lang="en-US" sz="1100" b="0" i="0" u="none" strike="noStrike" dirty="0">
                        <a:solidFill>
                          <a:srgbClr val="000000"/>
                        </a:solidFill>
                        <a:effectLst/>
                        <a:latin typeface="Calibri"/>
                      </a:endParaRPr>
                    </a:p>
                  </a:txBody>
                  <a:tcPr marL="9525" marR="9525" marT="9525" marB="0" anchor="ctr"/>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LCD-00255</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13.95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10K Ohm Potentiometer</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Digikey</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900" u="none" strike="noStrike" dirty="0">
                          <a:effectLst/>
                        </a:rPr>
                        <a:t>CT6EP103-ND</a:t>
                      </a:r>
                      <a:endParaRPr lang="en-US" sz="9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dirty="0">
                          <a:effectLst/>
                        </a:rPr>
                        <a:t> $       0.79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ctr"/>
                      <a:r>
                        <a:rPr lang="en-US" sz="1100" u="none" strike="noStrike" dirty="0">
                          <a:effectLst/>
                        </a:rPr>
                        <a:t>Real Time Clock</a:t>
                      </a:r>
                      <a:endParaRPr lang="en-US" sz="1100" b="0" i="0" u="none" strike="noStrike" dirty="0">
                        <a:solidFill>
                          <a:srgbClr val="000000"/>
                        </a:solidFill>
                        <a:effectLst/>
                        <a:latin typeface="Calibri"/>
                      </a:endParaRPr>
                    </a:p>
                  </a:txBody>
                  <a:tcPr marL="9525" marR="9525" marT="9525" marB="0" anchor="ctr"/>
                </a:tc>
                <a:tc>
                  <a:txBody>
                    <a:bodyPr/>
                    <a:lstStyle/>
                    <a:p>
                      <a:pPr algn="l" fontAlgn="b"/>
                      <a:r>
                        <a:rPr lang="en-US" sz="1100" u="none" strike="noStrike" dirty="0">
                          <a:effectLst/>
                        </a:rPr>
                        <a:t>Digikey</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900" u="none" strike="noStrike" dirty="0">
                          <a:effectLst/>
                        </a:rPr>
                        <a:t>DS1307+-ND</a:t>
                      </a:r>
                      <a:endParaRPr lang="en-US" sz="9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dirty="0">
                          <a:effectLst/>
                        </a:rPr>
                        <a:t> $       3.37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ctr"/>
                      <a:r>
                        <a:rPr lang="en-US" sz="1100" u="none" strike="noStrike" dirty="0">
                          <a:effectLst/>
                        </a:rPr>
                        <a:t>Crystal (32.768kHz Quartz Crystal)</a:t>
                      </a:r>
                      <a:endParaRPr lang="en-US" sz="1100" b="0" i="0" u="none" strike="noStrike" dirty="0">
                        <a:solidFill>
                          <a:srgbClr val="000000"/>
                        </a:solidFill>
                        <a:effectLst/>
                        <a:latin typeface="Calibri"/>
                      </a:endParaRPr>
                    </a:p>
                  </a:txBody>
                  <a:tcPr marL="9525" marR="9525" marT="9525" marB="0" anchor="ctr"/>
                </a:tc>
                <a:tc>
                  <a:txBody>
                    <a:bodyPr/>
                    <a:lstStyle/>
                    <a:p>
                      <a:pPr algn="l" fontAlgn="b"/>
                      <a:r>
                        <a:rPr lang="en-US" sz="1100" u="none" strike="noStrike" dirty="0">
                          <a:effectLst/>
                        </a:rPr>
                        <a:t>Digikey</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900" u="none" strike="noStrike" dirty="0">
                          <a:effectLst/>
                        </a:rPr>
                        <a:t>535-9034-ND</a:t>
                      </a:r>
                      <a:endParaRPr lang="en-US" sz="9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dirty="0">
                          <a:effectLst/>
                        </a:rPr>
                        <a:t> $       0.17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9"/>
                  </a:ext>
                </a:extLst>
              </a:tr>
              <a:tr h="200025">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DC Motor</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ROB-11696</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1.95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0"/>
                  </a:ext>
                </a:extLst>
              </a:tr>
              <a:tr h="200025">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Diode Small Signal - 1N4148</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COM-08588</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0.15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1"/>
                  </a:ext>
                </a:extLst>
              </a:tr>
              <a:tr h="200025">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Transistor - NPN (BC337)</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COM-13689</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0.50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2"/>
                  </a:ext>
                </a:extLst>
              </a:tr>
              <a:tr h="200025">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Temperature Sensor - TMP36</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SEN-10988</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1.50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3"/>
                  </a:ext>
                </a:extLst>
              </a:tr>
              <a:tr h="200025">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LED - Infrared 950nm</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COM-09349</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0.95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4"/>
                  </a:ext>
                </a:extLst>
              </a:tr>
              <a:tr h="200025">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IR Receiver Diode - TSOP38238</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SEN-10266</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1.95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5"/>
                  </a:ext>
                </a:extLst>
              </a:tr>
              <a:tr h="200025">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WiFi Module - ESP8266</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WRL-13678</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       6.95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6"/>
                  </a:ext>
                </a:extLst>
              </a:tr>
              <a:tr h="190500">
                <a:tc>
                  <a:txBody>
                    <a:bodyPr/>
                    <a:lstStyle/>
                    <a:p>
                      <a:pPr algn="ctr" fontAlgn="b"/>
                      <a:r>
                        <a:rPr lang="en-US" sz="1100" u="none" strike="noStrike" dirty="0">
                          <a:effectLst/>
                        </a:rPr>
                        <a:t>1</a:t>
                      </a:r>
                      <a:endParaRPr lang="en-US" sz="1100" b="0" i="0" u="none" strike="noStrike" dirty="0">
                        <a:solidFill>
                          <a:srgbClr val="000000"/>
                        </a:solidFill>
                        <a:effectLst/>
                        <a:latin typeface="Calibri"/>
                      </a:endParaRPr>
                    </a:p>
                  </a:txBody>
                  <a:tcPr marL="9525" marR="9525" marT="9525" marB="0" anchor="b"/>
                </a:tc>
                <a:tc>
                  <a:txBody>
                    <a:bodyPr/>
                    <a:lstStyle/>
                    <a:p>
                      <a:pPr algn="l" fontAlgn="ctr"/>
                      <a:r>
                        <a:rPr lang="en-US" sz="1100" u="none" strike="noStrike" dirty="0">
                          <a:effectLst/>
                        </a:rPr>
                        <a:t>Logic Level Converter - Bi-Directional</a:t>
                      </a:r>
                      <a:endParaRPr lang="en-US" sz="1100" b="0" i="0" u="none" strike="noStrike" dirty="0">
                        <a:solidFill>
                          <a:srgbClr val="000000"/>
                        </a:solidFill>
                        <a:effectLst/>
                        <a:latin typeface="Calibri"/>
                      </a:endParaRPr>
                    </a:p>
                  </a:txBody>
                  <a:tcPr marL="9525" marR="9525" marT="9525" marB="0" anchor="ctr"/>
                </a:tc>
                <a:tc>
                  <a:txBody>
                    <a:bodyPr/>
                    <a:lstStyle/>
                    <a:p>
                      <a:pPr algn="l" fontAlgn="b"/>
                      <a:r>
                        <a:rPr lang="en-US" sz="1100" u="none" strike="noStrike" dirty="0">
                          <a:effectLst/>
                        </a:rPr>
                        <a:t>Sparkfun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900" u="none" strike="noStrike" dirty="0">
                          <a:effectLst/>
                        </a:rPr>
                        <a:t>BOB-12009</a:t>
                      </a:r>
                      <a:endParaRPr lang="en-US" sz="9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dirty="0">
                          <a:effectLst/>
                        </a:rPr>
                        <a:t> $       2.95 </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17"/>
                  </a:ext>
                </a:extLst>
              </a:tr>
              <a:tr h="190500">
                <a:tc>
                  <a:txBody>
                    <a:bodyPr/>
                    <a:lstStyle/>
                    <a:p>
                      <a:pPr algn="ctr" fontAlgn="b"/>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Total</a:t>
                      </a:r>
                      <a:endParaRPr lang="en-US" sz="1100" b="1"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900" u="none" strike="noStrike" dirty="0">
                          <a:effectLst/>
                        </a:rPr>
                        <a:t> </a:t>
                      </a:r>
                      <a:endParaRPr lang="en-US" sz="900" b="0" i="0" u="none" strike="noStrike" dirty="0">
                        <a:solidFill>
                          <a:srgbClr val="000000"/>
                        </a:solidFill>
                        <a:effectLst/>
                        <a:latin typeface="Arial"/>
                      </a:endParaRPr>
                    </a:p>
                  </a:txBody>
                  <a:tcPr marL="9525" marR="9525" marT="9525" marB="0" anchor="b"/>
                </a:tc>
                <a:tc>
                  <a:txBody>
                    <a:bodyPr/>
                    <a:lstStyle/>
                    <a:p>
                      <a:pPr algn="l" fontAlgn="b"/>
                      <a:r>
                        <a:rPr lang="en-US" sz="1100" u="none" strike="noStrike" dirty="0">
                          <a:effectLst/>
                        </a:rPr>
                        <a:t> $    92.53 </a:t>
                      </a:r>
                      <a:endParaRPr lang="en-US" sz="1100" b="1" i="0" u="none" strike="noStrike" dirty="0">
                        <a:solidFill>
                          <a:srgbClr val="FF0000"/>
                        </a:solidFill>
                        <a:effectLst/>
                        <a:latin typeface="Calibri"/>
                      </a:endParaRPr>
                    </a:p>
                  </a:txBody>
                  <a:tcPr marL="9525" marR="9525" marT="9525" marB="0" anchor="b"/>
                </a:tc>
                <a:extLst>
                  <a:ext uri="{0D108BD9-81ED-4DB2-BD59-A6C34878D82A}">
                    <a16:rowId xmlns:a16="http://schemas.microsoft.com/office/drawing/2014/main" val="10018"/>
                  </a:ext>
                </a:extLst>
              </a:tr>
            </a:tbl>
          </a:graphicData>
        </a:graphic>
      </p:graphicFrame>
      <p:sp>
        <p:nvSpPr>
          <p:cNvPr id="7" name="TextBox 6"/>
          <p:cNvSpPr txBox="1"/>
          <p:nvPr/>
        </p:nvSpPr>
        <p:spPr>
          <a:xfrm>
            <a:off x="304800" y="4876800"/>
            <a:ext cx="2971800" cy="923330"/>
          </a:xfrm>
          <a:prstGeom prst="rect">
            <a:avLst/>
          </a:prstGeom>
          <a:noFill/>
        </p:spPr>
        <p:txBody>
          <a:bodyPr wrap="square" rtlCol="0">
            <a:spAutoFit/>
          </a:bodyPr>
          <a:lstStyle/>
          <a:p>
            <a:r>
              <a:rPr lang="en-US" dirty="0">
                <a:solidFill>
                  <a:srgbClr val="FF0000"/>
                </a:solidFill>
              </a:rPr>
              <a:t>You will also need a breadboard, jumper wires, and various resistors/caps.</a:t>
            </a:r>
          </a:p>
        </p:txBody>
      </p:sp>
    </p:spTree>
    <p:extLst>
      <p:ext uri="{BB962C8B-B14F-4D97-AF65-F5344CB8AC3E}">
        <p14:creationId xmlns:p14="http://schemas.microsoft.com/office/powerpoint/2010/main" val="3898217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15173</TotalTime>
  <Words>2364</Words>
  <Application>Microsoft Office PowerPoint</Application>
  <PresentationFormat>On-screen Show (4:3)</PresentationFormat>
  <Paragraphs>434</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  Introduction to Microcontrollers Fall Term, 2021 </vt:lpstr>
      <vt:lpstr>EE333 - Course Instructor</vt:lpstr>
      <vt:lpstr>EE333 - Description and Prerequisites</vt:lpstr>
      <vt:lpstr>EE333 - Lab Work</vt:lpstr>
      <vt:lpstr>EE333 - Grading</vt:lpstr>
      <vt:lpstr>EE333 – Textbook(s)</vt:lpstr>
      <vt:lpstr>EE333 - Schedule</vt:lpstr>
      <vt:lpstr>EE333 - Lab Assignments</vt:lpstr>
      <vt:lpstr>EE333 - Lab Materials</vt:lpstr>
      <vt:lpstr>EE333 - Software</vt:lpstr>
      <vt:lpstr>Lecture Outline</vt:lpstr>
      <vt:lpstr>Introduction to Microcontrollers</vt:lpstr>
      <vt:lpstr>What are common Microcontrollers?</vt:lpstr>
      <vt:lpstr>Why Arduino for EE333?</vt:lpstr>
      <vt:lpstr>There are 100’s of shields available!</vt:lpstr>
      <vt:lpstr>Arduino UNO</vt:lpstr>
      <vt:lpstr>Arduino Uno R3/SparkFun RedBoard Pinouts</vt:lpstr>
      <vt:lpstr>Arduino UNO Rev3 Schematic</vt:lpstr>
      <vt:lpstr>ATmega328P 28-pin DIP Pinout</vt:lpstr>
      <vt:lpstr>Atmel AVR Atmega 328P Microcontroller</vt:lpstr>
      <vt:lpstr>Atmel AVR Atmega 328P Microcontroller</vt:lpstr>
      <vt:lpstr>Atmel AVR Atmega 328P Microcontroller</vt:lpstr>
      <vt:lpstr>Different Atmega Microcontroller Memory Options</vt:lpstr>
      <vt:lpstr>Block Diagram</vt:lpstr>
      <vt:lpstr>Lab#1</vt:lpstr>
      <vt:lpstr>Lab#1</vt:lpstr>
      <vt:lpstr>Lab Reports</vt:lpstr>
      <vt:lpstr>Lab Reports</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Allan</dc:creator>
  <cp:lastModifiedBy>Allan Douglas</cp:lastModifiedBy>
  <cp:revision>88</cp:revision>
  <dcterms:created xsi:type="dcterms:W3CDTF">2015-08-18T17:06:50Z</dcterms:created>
  <dcterms:modified xsi:type="dcterms:W3CDTF">2021-09-30T02:58:02Z</dcterms:modified>
</cp:coreProperties>
</file>